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9"/>
  </p:notesMasterIdLst>
  <p:sldIdLst>
    <p:sldId id="314" r:id="rId2"/>
    <p:sldId id="269" r:id="rId3"/>
    <p:sldId id="354" r:id="rId4"/>
    <p:sldId id="258" r:id="rId5"/>
    <p:sldId id="353" r:id="rId6"/>
    <p:sldId id="259" r:id="rId7"/>
    <p:sldId id="261" r:id="rId8"/>
    <p:sldId id="264" r:id="rId9"/>
    <p:sldId id="260" r:id="rId10"/>
    <p:sldId id="271" r:id="rId11"/>
    <p:sldId id="263" r:id="rId12"/>
    <p:sldId id="262" r:id="rId13"/>
    <p:sldId id="272" r:id="rId14"/>
    <p:sldId id="273" r:id="rId15"/>
    <p:sldId id="352" r:id="rId16"/>
    <p:sldId id="267" r:id="rId17"/>
    <p:sldId id="351"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99" autoAdjust="0"/>
    <p:restoredTop sz="91749"/>
  </p:normalViewPr>
  <p:slideViewPr>
    <p:cSldViewPr>
      <p:cViewPr>
        <p:scale>
          <a:sx n="123" d="100"/>
          <a:sy n="123" d="100"/>
        </p:scale>
        <p:origin x="2728" y="6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AAEE0-1895-1643-8082-DE7076B43322}"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nl-NL"/>
        </a:p>
      </dgm:t>
    </dgm:pt>
    <dgm:pt modelId="{172050BB-C46D-A14D-849B-21777827CD94}">
      <dgm:prSet phldrT="[Tekst]" custT="1"/>
      <dgm:spPr>
        <a:solidFill>
          <a:schemeClr val="accent5">
            <a:lumMod val="60000"/>
            <a:lumOff val="40000"/>
          </a:schemeClr>
        </a:solidFill>
      </dgm:spPr>
      <dgm:t>
        <a:bodyPr/>
        <a:lstStyle/>
        <a:p>
          <a:r>
            <a:rPr lang="nl-NL" sz="1200" b="1" dirty="0">
              <a:solidFill>
                <a:schemeClr val="accent2"/>
              </a:solidFill>
            </a:rPr>
            <a:t>Park </a:t>
          </a:r>
          <a:r>
            <a:rPr lang="nl-NL" sz="1200" b="1" dirty="0" err="1">
              <a:solidFill>
                <a:schemeClr val="accent2"/>
              </a:solidFill>
            </a:rPr>
            <a:t>Neerbosch</a:t>
          </a:r>
          <a:endParaRPr lang="nl-NL" sz="1200" dirty="0">
            <a:solidFill>
              <a:schemeClr val="accent2"/>
            </a:solidFill>
          </a:endParaRPr>
        </a:p>
        <a:p>
          <a:r>
            <a:rPr lang="nl-NL" sz="1200" b="1" dirty="0">
              <a:solidFill>
                <a:schemeClr val="accent2"/>
              </a:solidFill>
            </a:rPr>
            <a:t>DE LEERLINGEN.... </a:t>
          </a:r>
        </a:p>
        <a:p>
          <a:r>
            <a:rPr lang="nl-NL" sz="1200" dirty="0">
              <a:solidFill>
                <a:schemeClr val="tx1"/>
              </a:solidFill>
            </a:rPr>
            <a:t>-ontwikkelen</a:t>
          </a:r>
        </a:p>
        <a:p>
          <a:r>
            <a:rPr lang="nl-NL" sz="1200" dirty="0">
              <a:solidFill>
                <a:schemeClr val="tx1"/>
              </a:solidFill>
            </a:rPr>
            <a:t>-verbinden met omgeving</a:t>
          </a:r>
        </a:p>
        <a:p>
          <a:r>
            <a:rPr lang="nl-NL" sz="1200" dirty="0">
              <a:solidFill>
                <a:schemeClr val="tx1"/>
              </a:solidFill>
            </a:rPr>
            <a:t>-kwalificeren</a:t>
          </a:r>
        </a:p>
        <a:p>
          <a:r>
            <a:rPr lang="nl-NL" sz="1200" dirty="0">
              <a:solidFill>
                <a:schemeClr val="tx1"/>
              </a:solidFill>
            </a:rPr>
            <a:t>-bestendigen</a:t>
          </a:r>
        </a:p>
      </dgm:t>
    </dgm:pt>
    <dgm:pt modelId="{EE2C9CB2-1C29-A047-8630-01569F1751E4}" type="parTrans" cxnId="{6B747267-2E8E-394D-8115-46E929A5CCC2}">
      <dgm:prSet/>
      <dgm:spPr/>
      <dgm:t>
        <a:bodyPr/>
        <a:lstStyle/>
        <a:p>
          <a:endParaRPr lang="nl-NL"/>
        </a:p>
      </dgm:t>
    </dgm:pt>
    <dgm:pt modelId="{1E82284F-B444-7946-AF75-F564803E9950}" type="sibTrans" cxnId="{6B747267-2E8E-394D-8115-46E929A5CCC2}">
      <dgm:prSet/>
      <dgm:spPr/>
      <dgm:t>
        <a:bodyPr/>
        <a:lstStyle/>
        <a:p>
          <a:endParaRPr lang="nl-NL"/>
        </a:p>
      </dgm:t>
    </dgm:pt>
    <dgm:pt modelId="{8AFC1B02-45CF-C242-A147-DDDA142B66DD}">
      <dgm:prSet phldrT="[Tekst]" custT="1"/>
      <dgm:spPr>
        <a:solidFill>
          <a:schemeClr val="accent2">
            <a:lumMod val="60000"/>
            <a:lumOff val="40000"/>
          </a:schemeClr>
        </a:solidFill>
      </dgm:spPr>
      <dgm:t>
        <a:bodyPr/>
        <a:lstStyle/>
        <a:p>
          <a:r>
            <a:rPr lang="nl-NL" sz="1200" dirty="0">
              <a:solidFill>
                <a:schemeClr val="accent2"/>
              </a:solidFill>
            </a:rPr>
            <a:t>Passende Arbeid</a:t>
          </a:r>
        </a:p>
        <a:p>
          <a:r>
            <a:rPr lang="nl-NL" sz="1200" dirty="0">
              <a:solidFill>
                <a:schemeClr val="tx1"/>
              </a:solidFill>
            </a:rPr>
            <a:t>zelfstandigheid</a:t>
          </a:r>
        </a:p>
        <a:p>
          <a:r>
            <a:rPr lang="nl-NL" sz="1200" dirty="0">
              <a:solidFill>
                <a:schemeClr val="tx1"/>
              </a:solidFill>
            </a:rPr>
            <a:t>inkomen </a:t>
          </a:r>
        </a:p>
      </dgm:t>
    </dgm:pt>
    <dgm:pt modelId="{D9A921E0-62C0-D442-A8FF-ADFB115477C9}" type="parTrans" cxnId="{83C37176-018F-D747-A515-54E77F67F8A2}">
      <dgm:prSet/>
      <dgm:spPr/>
      <dgm:t>
        <a:bodyPr/>
        <a:lstStyle/>
        <a:p>
          <a:endParaRPr lang="nl-NL"/>
        </a:p>
      </dgm:t>
    </dgm:pt>
    <dgm:pt modelId="{2A1E97A2-5D86-3449-9959-5F54ED344ACB}" type="sibTrans" cxnId="{83C37176-018F-D747-A515-54E77F67F8A2}">
      <dgm:prSet/>
      <dgm:spPr/>
      <dgm:t>
        <a:bodyPr/>
        <a:lstStyle/>
        <a:p>
          <a:endParaRPr lang="nl-NL"/>
        </a:p>
      </dgm:t>
    </dgm:pt>
    <dgm:pt modelId="{6EAA6279-9A6A-2047-944E-8D583D37422F}">
      <dgm:prSet phldrT="[Tekst]" custT="1"/>
      <dgm:spPr>
        <a:solidFill>
          <a:schemeClr val="accent1">
            <a:lumMod val="60000"/>
            <a:lumOff val="40000"/>
          </a:schemeClr>
        </a:solidFill>
      </dgm:spPr>
      <dgm:t>
        <a:bodyPr/>
        <a:lstStyle/>
        <a:p>
          <a:endParaRPr lang="nl-NL" sz="1200" dirty="0">
            <a:solidFill>
              <a:schemeClr val="accent2">
                <a:lumMod val="75000"/>
              </a:schemeClr>
            </a:solidFill>
          </a:endParaRPr>
        </a:p>
        <a:p>
          <a:r>
            <a:rPr lang="nl-NL" sz="1200" dirty="0">
              <a:solidFill>
                <a:schemeClr val="accent2">
                  <a:lumMod val="75000"/>
                </a:schemeClr>
              </a:solidFill>
            </a:rPr>
            <a:t>de omgeving;</a:t>
          </a:r>
        </a:p>
        <a:p>
          <a:r>
            <a:rPr lang="nl-NL" sz="1200" dirty="0">
              <a:solidFill>
                <a:schemeClr val="bg1"/>
              </a:solidFill>
            </a:rPr>
            <a:t>-</a:t>
          </a:r>
          <a:r>
            <a:rPr lang="nl-NL" sz="1200" dirty="0">
              <a:solidFill>
                <a:schemeClr val="tx1"/>
              </a:solidFill>
            </a:rPr>
            <a:t>thuis, de straat, de buurt</a:t>
          </a:r>
        </a:p>
        <a:p>
          <a:r>
            <a:rPr lang="nl-NL" sz="1200" dirty="0">
              <a:solidFill>
                <a:schemeClr val="tx1"/>
              </a:solidFill>
            </a:rPr>
            <a:t>-waarden en normen</a:t>
          </a:r>
        </a:p>
        <a:p>
          <a:r>
            <a:rPr lang="nl-NL" sz="1200" dirty="0">
              <a:solidFill>
                <a:schemeClr val="tx1"/>
              </a:solidFill>
            </a:rPr>
            <a:t>-de instanties</a:t>
          </a:r>
        </a:p>
        <a:p>
          <a:r>
            <a:rPr lang="nl-NL" sz="1200" dirty="0">
              <a:solidFill>
                <a:schemeClr val="tx1"/>
              </a:solidFill>
            </a:rPr>
            <a:t>-vrije tijd</a:t>
          </a:r>
        </a:p>
        <a:p>
          <a:r>
            <a:rPr lang="nl-NL" sz="1200" dirty="0">
              <a:solidFill>
                <a:schemeClr val="bg1"/>
              </a:solidFill>
            </a:rPr>
            <a:t>-</a:t>
          </a:r>
          <a:endParaRPr lang="nl-NL" sz="1200" dirty="0">
            <a:solidFill>
              <a:schemeClr val="accent2">
                <a:lumMod val="75000"/>
              </a:schemeClr>
            </a:solidFill>
          </a:endParaRPr>
        </a:p>
      </dgm:t>
    </dgm:pt>
    <dgm:pt modelId="{F2E07E93-A5C0-954B-A76D-4A8C57835E0E}" type="parTrans" cxnId="{2EE06D75-F1BD-3641-9E5D-E48B7FF4721B}">
      <dgm:prSet/>
      <dgm:spPr/>
      <dgm:t>
        <a:bodyPr/>
        <a:lstStyle/>
        <a:p>
          <a:endParaRPr lang="nl-NL"/>
        </a:p>
      </dgm:t>
    </dgm:pt>
    <dgm:pt modelId="{7BCA77A1-3633-2446-BCB0-636460AE38A7}" type="sibTrans" cxnId="{2EE06D75-F1BD-3641-9E5D-E48B7FF4721B}">
      <dgm:prSet/>
      <dgm:spPr/>
      <dgm:t>
        <a:bodyPr/>
        <a:lstStyle/>
        <a:p>
          <a:endParaRPr lang="nl-NL"/>
        </a:p>
      </dgm:t>
    </dgm:pt>
    <dgm:pt modelId="{9155D740-F1B8-814D-8FB3-0541328B032D}">
      <dgm:prSet phldrT="[Tekst]" custT="1"/>
      <dgm:spPr>
        <a:solidFill>
          <a:schemeClr val="accent2">
            <a:lumMod val="60000"/>
            <a:lumOff val="40000"/>
          </a:schemeClr>
        </a:solidFill>
      </dgm:spPr>
      <dgm:t>
        <a:bodyPr/>
        <a:lstStyle/>
        <a:p>
          <a:r>
            <a:rPr lang="nl-NL" sz="1200" dirty="0">
              <a:solidFill>
                <a:schemeClr val="accent2"/>
              </a:solidFill>
            </a:rPr>
            <a:t>Vervolgonderwijs</a:t>
          </a:r>
        </a:p>
        <a:p>
          <a:r>
            <a:rPr lang="nl-NL" sz="1200" dirty="0">
              <a:solidFill>
                <a:schemeClr val="accent2"/>
              </a:solidFill>
            </a:rPr>
            <a:t>VSO,VO,MBO, HBO</a:t>
          </a:r>
        </a:p>
        <a:p>
          <a:r>
            <a:rPr lang="nl-NL" sz="1200" dirty="0">
              <a:solidFill>
                <a:schemeClr val="tx1"/>
              </a:solidFill>
            </a:rPr>
            <a:t>kennis / ervaring</a:t>
          </a:r>
        </a:p>
      </dgm:t>
    </dgm:pt>
    <dgm:pt modelId="{B15FABE1-9CCE-B944-853F-0E74B64C7BD3}" type="parTrans" cxnId="{3C4B0870-62BB-CF4D-8135-D43BEDB31301}">
      <dgm:prSet/>
      <dgm:spPr/>
      <dgm:t>
        <a:bodyPr/>
        <a:lstStyle/>
        <a:p>
          <a:endParaRPr lang="nl-NL"/>
        </a:p>
      </dgm:t>
    </dgm:pt>
    <dgm:pt modelId="{6DD09AE8-8B5E-A14E-95DF-AD57338C3B6A}" type="sibTrans" cxnId="{3C4B0870-62BB-CF4D-8135-D43BEDB31301}">
      <dgm:prSet/>
      <dgm:spPr/>
      <dgm:t>
        <a:bodyPr/>
        <a:lstStyle/>
        <a:p>
          <a:endParaRPr lang="nl-NL"/>
        </a:p>
      </dgm:t>
    </dgm:pt>
    <dgm:pt modelId="{97000E84-6454-5F40-9308-8F37E98FE6D8}">
      <dgm:prSet phldrT="[Tekst]" custT="1"/>
      <dgm:spPr>
        <a:solidFill>
          <a:schemeClr val="accent3">
            <a:lumMod val="60000"/>
            <a:lumOff val="40000"/>
          </a:schemeClr>
        </a:solidFill>
      </dgm:spPr>
      <dgm:t>
        <a:bodyPr/>
        <a:lstStyle/>
        <a:p>
          <a:r>
            <a:rPr lang="nl-NL" sz="1200" b="1" dirty="0">
              <a:solidFill>
                <a:sysClr val="windowText" lastClr="000000"/>
              </a:solidFill>
            </a:rPr>
            <a:t>De Aloysiusstichting</a:t>
          </a:r>
        </a:p>
        <a:p>
          <a:r>
            <a:rPr lang="nl-NL" sz="1000" b="0" dirty="0">
              <a:solidFill>
                <a:sysClr val="windowText" lastClr="000000"/>
              </a:solidFill>
            </a:rPr>
            <a:t>(47 scholen, waarvan 4 in SWV Nijmegen e.o.)</a:t>
          </a:r>
        </a:p>
        <a:p>
          <a:r>
            <a:rPr lang="nl-NL" sz="1200" b="1" i="1" dirty="0">
              <a:solidFill>
                <a:sysClr val="windowText" lastClr="000000"/>
              </a:solidFill>
            </a:rPr>
            <a:t>Sterk onderwijs voor een betekenisvolle toekomst</a:t>
          </a:r>
        </a:p>
        <a:p>
          <a:r>
            <a:rPr lang="nl-NL" sz="1200" b="0" i="1" dirty="0">
              <a:solidFill>
                <a:sysClr val="windowText" lastClr="000000"/>
              </a:solidFill>
            </a:rPr>
            <a:t>-midden in de samenleving </a:t>
          </a:r>
        </a:p>
        <a:p>
          <a:r>
            <a:rPr lang="nl-NL" sz="1200" b="0" i="1" dirty="0">
              <a:solidFill>
                <a:sysClr val="windowText" lastClr="000000"/>
              </a:solidFill>
            </a:rPr>
            <a:t>-samen met ketenpartners</a:t>
          </a:r>
        </a:p>
      </dgm:t>
    </dgm:pt>
    <dgm:pt modelId="{B8FE3137-D713-3A4E-A5A0-1755723DCAEE}" type="sibTrans" cxnId="{DB3D2EDB-C10C-7C4C-9494-1E3FB2262F43}">
      <dgm:prSet/>
      <dgm:spPr/>
      <dgm:t>
        <a:bodyPr/>
        <a:lstStyle/>
        <a:p>
          <a:endParaRPr lang="nl-NL"/>
        </a:p>
      </dgm:t>
    </dgm:pt>
    <dgm:pt modelId="{BBE730AE-8428-854A-BA86-8DA9F565DAC7}" type="parTrans" cxnId="{DB3D2EDB-C10C-7C4C-9494-1E3FB2262F43}">
      <dgm:prSet/>
      <dgm:spPr/>
      <dgm:t>
        <a:bodyPr/>
        <a:lstStyle/>
        <a:p>
          <a:endParaRPr lang="nl-NL"/>
        </a:p>
      </dgm:t>
    </dgm:pt>
    <dgm:pt modelId="{558F8F6F-DF54-174B-80C3-D9B1F31A9328}" type="pres">
      <dgm:prSet presAssocID="{D0BAAEE0-1895-1643-8082-DE7076B43322}" presName="cycle" presStyleCnt="0">
        <dgm:presLayoutVars>
          <dgm:chMax val="1"/>
          <dgm:dir/>
          <dgm:animLvl val="ctr"/>
          <dgm:resizeHandles val="exact"/>
        </dgm:presLayoutVars>
      </dgm:prSet>
      <dgm:spPr/>
    </dgm:pt>
    <dgm:pt modelId="{E0461C0D-19D6-0043-91FC-C9831F4C992D}" type="pres">
      <dgm:prSet presAssocID="{172050BB-C46D-A14D-849B-21777827CD94}" presName="centerShape" presStyleLbl="node0" presStyleIdx="0" presStyleCnt="1" custScaleX="264632" custScaleY="131453" custLinFactNeighborY="1994"/>
      <dgm:spPr/>
    </dgm:pt>
    <dgm:pt modelId="{4E83674D-C74F-2841-91B7-1BAD99649E96}" type="pres">
      <dgm:prSet presAssocID="{BBE730AE-8428-854A-BA86-8DA9F565DAC7}" presName="Name9" presStyleLbl="parChTrans1D2" presStyleIdx="0" presStyleCnt="4"/>
      <dgm:spPr/>
    </dgm:pt>
    <dgm:pt modelId="{824AD4D7-CCBF-0341-8D06-C5BE4611AE96}" type="pres">
      <dgm:prSet presAssocID="{BBE730AE-8428-854A-BA86-8DA9F565DAC7}" presName="connTx" presStyleLbl="parChTrans1D2" presStyleIdx="0" presStyleCnt="4"/>
      <dgm:spPr/>
    </dgm:pt>
    <dgm:pt modelId="{A89B0202-D27A-474F-BBEF-504C913A46A0}" type="pres">
      <dgm:prSet presAssocID="{97000E84-6454-5F40-9308-8F37E98FE6D8}" presName="node" presStyleLbl="node1" presStyleIdx="0" presStyleCnt="4" custScaleX="393713">
        <dgm:presLayoutVars>
          <dgm:bulletEnabled val="1"/>
        </dgm:presLayoutVars>
      </dgm:prSet>
      <dgm:spPr/>
    </dgm:pt>
    <dgm:pt modelId="{E2FCA5F8-88A2-B849-98FC-CDF814DCB95F}" type="pres">
      <dgm:prSet presAssocID="{D9A921E0-62C0-D442-A8FF-ADFB115477C9}" presName="Name9" presStyleLbl="parChTrans1D2" presStyleIdx="1" presStyleCnt="4"/>
      <dgm:spPr/>
    </dgm:pt>
    <dgm:pt modelId="{27C04043-9392-6A48-8F3B-F586BF620A90}" type="pres">
      <dgm:prSet presAssocID="{D9A921E0-62C0-D442-A8FF-ADFB115477C9}" presName="connTx" presStyleLbl="parChTrans1D2" presStyleIdx="1" presStyleCnt="4"/>
      <dgm:spPr/>
    </dgm:pt>
    <dgm:pt modelId="{E053F74E-B94D-BC48-9283-46FDEF8F9D06}" type="pres">
      <dgm:prSet presAssocID="{8AFC1B02-45CF-C242-A147-DDDA142B66DD}" presName="node" presStyleLbl="node1" presStyleIdx="1" presStyleCnt="4" custScaleX="164867" custScaleY="81572" custRadScaleRad="114562" custRadScaleInc="-397">
        <dgm:presLayoutVars>
          <dgm:bulletEnabled val="1"/>
        </dgm:presLayoutVars>
      </dgm:prSet>
      <dgm:spPr/>
    </dgm:pt>
    <dgm:pt modelId="{A1277AFC-D73D-274C-95A4-3326660F0A88}" type="pres">
      <dgm:prSet presAssocID="{F2E07E93-A5C0-954B-A76D-4A8C57835E0E}" presName="Name9" presStyleLbl="parChTrans1D2" presStyleIdx="2" presStyleCnt="4"/>
      <dgm:spPr/>
    </dgm:pt>
    <dgm:pt modelId="{87240F9E-36E6-C34C-8E3A-FFEC1F9E75CB}" type="pres">
      <dgm:prSet presAssocID="{F2E07E93-A5C0-954B-A76D-4A8C57835E0E}" presName="connTx" presStyleLbl="parChTrans1D2" presStyleIdx="2" presStyleCnt="4"/>
      <dgm:spPr/>
    </dgm:pt>
    <dgm:pt modelId="{639B15E4-1C10-B04E-BF50-D3C50D770638}" type="pres">
      <dgm:prSet presAssocID="{6EAA6279-9A6A-2047-944E-8D583D37422F}" presName="node" presStyleLbl="node1" presStyleIdx="2" presStyleCnt="4" custScaleX="219330" custRadScaleRad="111256" custRadScaleInc="805">
        <dgm:presLayoutVars>
          <dgm:bulletEnabled val="1"/>
        </dgm:presLayoutVars>
      </dgm:prSet>
      <dgm:spPr/>
    </dgm:pt>
    <dgm:pt modelId="{89912F63-119D-0E46-B921-4A9CCD7C23B3}" type="pres">
      <dgm:prSet presAssocID="{B15FABE1-9CCE-B944-853F-0E74B64C7BD3}" presName="Name9" presStyleLbl="parChTrans1D2" presStyleIdx="3" presStyleCnt="4"/>
      <dgm:spPr/>
    </dgm:pt>
    <dgm:pt modelId="{4A2216DD-7AFB-A84C-9348-5828C7B47649}" type="pres">
      <dgm:prSet presAssocID="{B15FABE1-9CCE-B944-853F-0E74B64C7BD3}" presName="connTx" presStyleLbl="parChTrans1D2" presStyleIdx="3" presStyleCnt="4"/>
      <dgm:spPr/>
    </dgm:pt>
    <dgm:pt modelId="{FC3596F5-C1EB-164B-BC62-BAB830DAC69B}" type="pres">
      <dgm:prSet presAssocID="{9155D740-F1B8-814D-8FB3-0541328B032D}" presName="node" presStyleLbl="node1" presStyleIdx="3" presStyleCnt="4" custScaleX="161718" custScaleY="81897" custRadScaleRad="115587" custRadScaleInc="-981">
        <dgm:presLayoutVars>
          <dgm:bulletEnabled val="1"/>
        </dgm:presLayoutVars>
      </dgm:prSet>
      <dgm:spPr/>
    </dgm:pt>
  </dgm:ptLst>
  <dgm:cxnLst>
    <dgm:cxn modelId="{925C0515-C4EC-E143-9F51-9C20B69B4FF8}" type="presOf" srcId="{D9A921E0-62C0-D442-A8FF-ADFB115477C9}" destId="{E2FCA5F8-88A2-B849-98FC-CDF814DCB95F}" srcOrd="0" destOrd="0" presId="urn:microsoft.com/office/officeart/2005/8/layout/radial1"/>
    <dgm:cxn modelId="{B8E99821-3FEC-FD42-9385-43D0014FD2B7}" type="presOf" srcId="{F2E07E93-A5C0-954B-A76D-4A8C57835E0E}" destId="{87240F9E-36E6-C34C-8E3A-FFEC1F9E75CB}" srcOrd="1" destOrd="0" presId="urn:microsoft.com/office/officeart/2005/8/layout/radial1"/>
    <dgm:cxn modelId="{AAB24631-D6CB-D440-A7ED-994F1E3123C1}" type="presOf" srcId="{9155D740-F1B8-814D-8FB3-0541328B032D}" destId="{FC3596F5-C1EB-164B-BC62-BAB830DAC69B}" srcOrd="0" destOrd="0" presId="urn:microsoft.com/office/officeart/2005/8/layout/radial1"/>
    <dgm:cxn modelId="{9A62B034-0083-6D4C-9EE2-83D0FFCD7318}" type="presOf" srcId="{8AFC1B02-45CF-C242-A147-DDDA142B66DD}" destId="{E053F74E-B94D-BC48-9283-46FDEF8F9D06}" srcOrd="0" destOrd="0" presId="urn:microsoft.com/office/officeart/2005/8/layout/radial1"/>
    <dgm:cxn modelId="{DA339C5B-C8CE-3E4D-A272-3DEAEE156A04}" type="presOf" srcId="{F2E07E93-A5C0-954B-A76D-4A8C57835E0E}" destId="{A1277AFC-D73D-274C-95A4-3326660F0A88}" srcOrd="0" destOrd="0" presId="urn:microsoft.com/office/officeart/2005/8/layout/radial1"/>
    <dgm:cxn modelId="{D26AB75D-9818-9C47-BB98-39AF6ABAAD72}" type="presOf" srcId="{B15FABE1-9CCE-B944-853F-0E74B64C7BD3}" destId="{89912F63-119D-0E46-B921-4A9CCD7C23B3}" srcOrd="0" destOrd="0" presId="urn:microsoft.com/office/officeart/2005/8/layout/radial1"/>
    <dgm:cxn modelId="{6B747267-2E8E-394D-8115-46E929A5CCC2}" srcId="{D0BAAEE0-1895-1643-8082-DE7076B43322}" destId="{172050BB-C46D-A14D-849B-21777827CD94}" srcOrd="0" destOrd="0" parTransId="{EE2C9CB2-1C29-A047-8630-01569F1751E4}" sibTransId="{1E82284F-B444-7946-AF75-F564803E9950}"/>
    <dgm:cxn modelId="{3C4B0870-62BB-CF4D-8135-D43BEDB31301}" srcId="{172050BB-C46D-A14D-849B-21777827CD94}" destId="{9155D740-F1B8-814D-8FB3-0541328B032D}" srcOrd="3" destOrd="0" parTransId="{B15FABE1-9CCE-B944-853F-0E74B64C7BD3}" sibTransId="{6DD09AE8-8B5E-A14E-95DF-AD57338C3B6A}"/>
    <dgm:cxn modelId="{2EE06D75-F1BD-3641-9E5D-E48B7FF4721B}" srcId="{172050BB-C46D-A14D-849B-21777827CD94}" destId="{6EAA6279-9A6A-2047-944E-8D583D37422F}" srcOrd="2" destOrd="0" parTransId="{F2E07E93-A5C0-954B-A76D-4A8C57835E0E}" sibTransId="{7BCA77A1-3633-2446-BCB0-636460AE38A7}"/>
    <dgm:cxn modelId="{83C37176-018F-D747-A515-54E77F67F8A2}" srcId="{172050BB-C46D-A14D-849B-21777827CD94}" destId="{8AFC1B02-45CF-C242-A147-DDDA142B66DD}" srcOrd="1" destOrd="0" parTransId="{D9A921E0-62C0-D442-A8FF-ADFB115477C9}" sibTransId="{2A1E97A2-5D86-3449-9959-5F54ED344ACB}"/>
    <dgm:cxn modelId="{A8576A88-70EA-B642-AD40-5BBD73440FF7}" type="presOf" srcId="{BBE730AE-8428-854A-BA86-8DA9F565DAC7}" destId="{824AD4D7-CCBF-0341-8D06-C5BE4611AE96}" srcOrd="1" destOrd="0" presId="urn:microsoft.com/office/officeart/2005/8/layout/radial1"/>
    <dgm:cxn modelId="{C4D17992-1539-724D-917B-CC3B83AEF059}" type="presOf" srcId="{172050BB-C46D-A14D-849B-21777827CD94}" destId="{E0461C0D-19D6-0043-91FC-C9831F4C992D}" srcOrd="0" destOrd="0" presId="urn:microsoft.com/office/officeart/2005/8/layout/radial1"/>
    <dgm:cxn modelId="{6884779D-B78A-824F-9247-5DB51B2AD336}" type="presOf" srcId="{6EAA6279-9A6A-2047-944E-8D583D37422F}" destId="{639B15E4-1C10-B04E-BF50-D3C50D770638}" srcOrd="0" destOrd="0" presId="urn:microsoft.com/office/officeart/2005/8/layout/radial1"/>
    <dgm:cxn modelId="{8317BCA1-33C0-624D-9B93-85A611706483}" type="presOf" srcId="{D0BAAEE0-1895-1643-8082-DE7076B43322}" destId="{558F8F6F-DF54-174B-80C3-D9B1F31A9328}" srcOrd="0" destOrd="0" presId="urn:microsoft.com/office/officeart/2005/8/layout/radial1"/>
    <dgm:cxn modelId="{5201C6A6-C54E-FF41-952A-ACB0F5986244}" type="presOf" srcId="{BBE730AE-8428-854A-BA86-8DA9F565DAC7}" destId="{4E83674D-C74F-2841-91B7-1BAD99649E96}" srcOrd="0" destOrd="0" presId="urn:microsoft.com/office/officeart/2005/8/layout/radial1"/>
    <dgm:cxn modelId="{D75C8BBF-0456-3741-AC3F-1DA82547CECB}" type="presOf" srcId="{D9A921E0-62C0-D442-A8FF-ADFB115477C9}" destId="{27C04043-9392-6A48-8F3B-F586BF620A90}" srcOrd="1" destOrd="0" presId="urn:microsoft.com/office/officeart/2005/8/layout/radial1"/>
    <dgm:cxn modelId="{61FA43C7-E71C-D04B-881B-371EAF1B5797}" type="presOf" srcId="{97000E84-6454-5F40-9308-8F37E98FE6D8}" destId="{A89B0202-D27A-474F-BBEF-504C913A46A0}" srcOrd="0" destOrd="0" presId="urn:microsoft.com/office/officeart/2005/8/layout/radial1"/>
    <dgm:cxn modelId="{DB3D2EDB-C10C-7C4C-9494-1E3FB2262F43}" srcId="{172050BB-C46D-A14D-849B-21777827CD94}" destId="{97000E84-6454-5F40-9308-8F37E98FE6D8}" srcOrd="0" destOrd="0" parTransId="{BBE730AE-8428-854A-BA86-8DA9F565DAC7}" sibTransId="{B8FE3137-D713-3A4E-A5A0-1755723DCAEE}"/>
    <dgm:cxn modelId="{D3BD64EA-16E8-214C-AC79-525E9DD2DF1C}" type="presOf" srcId="{B15FABE1-9CCE-B944-853F-0E74B64C7BD3}" destId="{4A2216DD-7AFB-A84C-9348-5828C7B47649}" srcOrd="1" destOrd="0" presId="urn:microsoft.com/office/officeart/2005/8/layout/radial1"/>
    <dgm:cxn modelId="{9349A9CC-EDE0-E942-A4B2-2F083CA10EBC}" type="presParOf" srcId="{558F8F6F-DF54-174B-80C3-D9B1F31A9328}" destId="{E0461C0D-19D6-0043-91FC-C9831F4C992D}" srcOrd="0" destOrd="0" presId="urn:microsoft.com/office/officeart/2005/8/layout/radial1"/>
    <dgm:cxn modelId="{FB3DDF78-C41C-204B-BB3D-9B2DE4AB42EA}" type="presParOf" srcId="{558F8F6F-DF54-174B-80C3-D9B1F31A9328}" destId="{4E83674D-C74F-2841-91B7-1BAD99649E96}" srcOrd="1" destOrd="0" presId="urn:microsoft.com/office/officeart/2005/8/layout/radial1"/>
    <dgm:cxn modelId="{605C9D3B-4FB7-2248-AF8D-DA36CDF010E9}" type="presParOf" srcId="{4E83674D-C74F-2841-91B7-1BAD99649E96}" destId="{824AD4D7-CCBF-0341-8D06-C5BE4611AE96}" srcOrd="0" destOrd="0" presId="urn:microsoft.com/office/officeart/2005/8/layout/radial1"/>
    <dgm:cxn modelId="{28FD68B7-F4D2-3740-9C98-CA9523C904A6}" type="presParOf" srcId="{558F8F6F-DF54-174B-80C3-D9B1F31A9328}" destId="{A89B0202-D27A-474F-BBEF-504C913A46A0}" srcOrd="2" destOrd="0" presId="urn:microsoft.com/office/officeart/2005/8/layout/radial1"/>
    <dgm:cxn modelId="{A4B8D430-8E02-814E-8E8B-8DEAC925B09B}" type="presParOf" srcId="{558F8F6F-DF54-174B-80C3-D9B1F31A9328}" destId="{E2FCA5F8-88A2-B849-98FC-CDF814DCB95F}" srcOrd="3" destOrd="0" presId="urn:microsoft.com/office/officeart/2005/8/layout/radial1"/>
    <dgm:cxn modelId="{3039E37C-DE15-7B4B-BA43-3E78B3476F5A}" type="presParOf" srcId="{E2FCA5F8-88A2-B849-98FC-CDF814DCB95F}" destId="{27C04043-9392-6A48-8F3B-F586BF620A90}" srcOrd="0" destOrd="0" presId="urn:microsoft.com/office/officeart/2005/8/layout/radial1"/>
    <dgm:cxn modelId="{B0DFB7E3-FE4C-B644-BF5D-1F8A25026B78}" type="presParOf" srcId="{558F8F6F-DF54-174B-80C3-D9B1F31A9328}" destId="{E053F74E-B94D-BC48-9283-46FDEF8F9D06}" srcOrd="4" destOrd="0" presId="urn:microsoft.com/office/officeart/2005/8/layout/radial1"/>
    <dgm:cxn modelId="{9ED0F555-4AD1-154A-974A-603A669ADB12}" type="presParOf" srcId="{558F8F6F-DF54-174B-80C3-D9B1F31A9328}" destId="{A1277AFC-D73D-274C-95A4-3326660F0A88}" srcOrd="5" destOrd="0" presId="urn:microsoft.com/office/officeart/2005/8/layout/radial1"/>
    <dgm:cxn modelId="{1B57A91B-DB62-8B4C-AB26-925852E9688C}" type="presParOf" srcId="{A1277AFC-D73D-274C-95A4-3326660F0A88}" destId="{87240F9E-36E6-C34C-8E3A-FFEC1F9E75CB}" srcOrd="0" destOrd="0" presId="urn:microsoft.com/office/officeart/2005/8/layout/radial1"/>
    <dgm:cxn modelId="{0F8001C1-F14D-9C4E-8ED0-3466E4730341}" type="presParOf" srcId="{558F8F6F-DF54-174B-80C3-D9B1F31A9328}" destId="{639B15E4-1C10-B04E-BF50-D3C50D770638}" srcOrd="6" destOrd="0" presId="urn:microsoft.com/office/officeart/2005/8/layout/radial1"/>
    <dgm:cxn modelId="{03320689-0C2F-3140-923D-C224D27BA430}" type="presParOf" srcId="{558F8F6F-DF54-174B-80C3-D9B1F31A9328}" destId="{89912F63-119D-0E46-B921-4A9CCD7C23B3}" srcOrd="7" destOrd="0" presId="urn:microsoft.com/office/officeart/2005/8/layout/radial1"/>
    <dgm:cxn modelId="{5143CFF7-046D-2946-AF1D-291E264C588E}" type="presParOf" srcId="{89912F63-119D-0E46-B921-4A9CCD7C23B3}" destId="{4A2216DD-7AFB-A84C-9348-5828C7B47649}" srcOrd="0" destOrd="0" presId="urn:microsoft.com/office/officeart/2005/8/layout/radial1"/>
    <dgm:cxn modelId="{3360D1F7-B58B-5C4B-B1DD-462D5548570F}" type="presParOf" srcId="{558F8F6F-DF54-174B-80C3-D9B1F31A9328}" destId="{FC3596F5-C1EB-164B-BC62-BAB830DAC69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B204B-101E-414E-98E0-A9EC18C8E6F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nl-NL"/>
        </a:p>
      </dgm:t>
    </dgm:pt>
    <dgm:pt modelId="{E734F383-291D-458A-816B-830EF63361FC}">
      <dgm:prSet phldrT="[Tekst]" custT="1">
        <dgm:style>
          <a:lnRef idx="1">
            <a:schemeClr val="accent3"/>
          </a:lnRef>
          <a:fillRef idx="2">
            <a:schemeClr val="accent3"/>
          </a:fillRef>
          <a:effectRef idx="1">
            <a:schemeClr val="accent3"/>
          </a:effectRef>
          <a:fontRef idx="minor">
            <a:schemeClr val="dk1"/>
          </a:fontRef>
        </dgm:style>
      </dgm:prSet>
      <dgm:spPr>
        <a:ln>
          <a:solidFill>
            <a:schemeClr val="bg2">
              <a:lumMod val="25000"/>
            </a:schemeClr>
          </a:solidFill>
        </a:ln>
      </dgm:spPr>
      <dgm:t>
        <a:bodyPr/>
        <a:lstStyle/>
        <a:p>
          <a:r>
            <a:rPr lang="nl-NL" sz="2500" baseline="0" dirty="0">
              <a:latin typeface="+mj-lt"/>
            </a:rPr>
            <a:t>Onderbouw / Basisvorming </a:t>
          </a:r>
        </a:p>
      </dgm:t>
    </dgm:pt>
    <dgm:pt modelId="{DA9525F8-13FD-4E5B-A36A-3397960B4535}" type="parTrans" cxnId="{62F714F9-88C2-469F-8872-775B6A4B85D7}">
      <dgm:prSet/>
      <dgm:spPr/>
      <dgm:t>
        <a:bodyPr/>
        <a:lstStyle/>
        <a:p>
          <a:endParaRPr lang="nl-NL">
            <a:latin typeface="+mj-lt"/>
          </a:endParaRPr>
        </a:p>
      </dgm:t>
    </dgm:pt>
    <dgm:pt modelId="{8407A7E2-FCF6-4EF0-BAB4-FF46FE7FE525}" type="sibTrans" cxnId="{62F714F9-88C2-469F-8872-775B6A4B85D7}">
      <dgm:prSet/>
      <dgm:spPr/>
      <dgm:t>
        <a:bodyPr/>
        <a:lstStyle/>
        <a:p>
          <a:endParaRPr lang="nl-NL">
            <a:latin typeface="+mj-lt"/>
          </a:endParaRPr>
        </a:p>
      </dgm:t>
    </dgm:pt>
    <dgm:pt modelId="{8CECC7AA-8E59-49FC-9365-E4D2DF5C87B3}">
      <dgm:prSet phldrT="[Tekst]" custT="1"/>
      <dgm:spPr>
        <a:ln>
          <a:solidFill>
            <a:schemeClr val="tx1">
              <a:alpha val="90000"/>
            </a:schemeClr>
          </a:solidFill>
        </a:ln>
      </dgm:spPr>
      <dgm:t>
        <a:bodyPr/>
        <a:lstStyle/>
        <a:p>
          <a:r>
            <a:rPr lang="nl-NL" sz="1500" baseline="0" dirty="0">
              <a:latin typeface="+mj-lt"/>
            </a:rPr>
            <a:t>2 jarige basisvorming (WKWZ)</a:t>
          </a:r>
        </a:p>
      </dgm:t>
    </dgm:pt>
    <dgm:pt modelId="{39555746-1F4E-4D8E-B999-157577007341}" type="parTrans" cxnId="{06CEE54A-5FAF-4983-BEA1-D554FC63BD27}">
      <dgm:prSet/>
      <dgm:spPr/>
      <dgm:t>
        <a:bodyPr/>
        <a:lstStyle/>
        <a:p>
          <a:endParaRPr lang="nl-NL">
            <a:latin typeface="+mj-lt"/>
          </a:endParaRPr>
        </a:p>
      </dgm:t>
    </dgm:pt>
    <dgm:pt modelId="{DCD3344B-AD07-48B6-84C4-05B2B1BC9221}" type="sibTrans" cxnId="{06CEE54A-5FAF-4983-BEA1-D554FC63BD27}">
      <dgm:prSet/>
      <dgm:spPr/>
      <dgm:t>
        <a:bodyPr/>
        <a:lstStyle/>
        <a:p>
          <a:endParaRPr lang="nl-NL">
            <a:latin typeface="+mj-lt"/>
          </a:endParaRPr>
        </a:p>
      </dgm:t>
    </dgm:pt>
    <dgm:pt modelId="{F0C55415-89FC-4D21-92A3-B5B1FA1E900A}">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NL" sz="2500" baseline="0" dirty="0">
              <a:latin typeface="+mj-lt"/>
            </a:rPr>
            <a:t>Bovenbouw / Uitstroom arrangementen</a:t>
          </a:r>
        </a:p>
      </dgm:t>
    </dgm:pt>
    <dgm:pt modelId="{0E04225E-82BC-4FCD-9C7C-4B299D558F79}" type="parTrans" cxnId="{7105E6DD-F864-4D6C-BC97-05249211A61A}">
      <dgm:prSet/>
      <dgm:spPr/>
      <dgm:t>
        <a:bodyPr/>
        <a:lstStyle/>
        <a:p>
          <a:endParaRPr lang="nl-NL">
            <a:latin typeface="+mj-lt"/>
          </a:endParaRPr>
        </a:p>
      </dgm:t>
    </dgm:pt>
    <dgm:pt modelId="{30F62067-DF1B-4EEA-9195-3E8CA3A88524}" type="sibTrans" cxnId="{7105E6DD-F864-4D6C-BC97-05249211A61A}">
      <dgm:prSet/>
      <dgm:spPr/>
      <dgm:t>
        <a:bodyPr/>
        <a:lstStyle/>
        <a:p>
          <a:endParaRPr lang="nl-NL">
            <a:latin typeface="+mj-lt"/>
          </a:endParaRPr>
        </a:p>
      </dgm:t>
    </dgm:pt>
    <dgm:pt modelId="{6EDD2B34-CD67-45A6-BDBF-09B2901AE5DD}">
      <dgm:prSet phldrT="[Tekst]" custT="1"/>
      <dgm:spPr>
        <a:ln>
          <a:solidFill>
            <a:schemeClr val="tx1">
              <a:alpha val="90000"/>
            </a:schemeClr>
          </a:solidFill>
        </a:ln>
      </dgm:spPr>
      <dgm:t>
        <a:bodyPr/>
        <a:lstStyle/>
        <a:p>
          <a:r>
            <a:rPr lang="nl-NL" sz="1500" baseline="0" dirty="0">
              <a:latin typeface="+mj-lt"/>
            </a:rPr>
            <a:t>Diploma VMBO-t</a:t>
          </a:r>
        </a:p>
      </dgm:t>
    </dgm:pt>
    <dgm:pt modelId="{6FD6AF71-578E-47B6-980E-25EE593E188D}" type="parTrans" cxnId="{DAC0D60A-1DA9-471D-8DBD-6A5C1CCFBBD1}">
      <dgm:prSet/>
      <dgm:spPr/>
      <dgm:t>
        <a:bodyPr/>
        <a:lstStyle/>
        <a:p>
          <a:endParaRPr lang="nl-NL">
            <a:latin typeface="+mj-lt"/>
          </a:endParaRPr>
        </a:p>
      </dgm:t>
    </dgm:pt>
    <dgm:pt modelId="{204AAEDC-395C-4222-9EAF-F2535D27BD2C}" type="sibTrans" cxnId="{DAC0D60A-1DA9-471D-8DBD-6A5C1CCFBBD1}">
      <dgm:prSet/>
      <dgm:spPr/>
      <dgm:t>
        <a:bodyPr/>
        <a:lstStyle/>
        <a:p>
          <a:endParaRPr lang="nl-NL">
            <a:latin typeface="+mj-lt"/>
          </a:endParaRPr>
        </a:p>
      </dgm:t>
    </dgm:pt>
    <dgm:pt modelId="{97E90EE0-9BFD-433A-8EFE-EAD0E418D6E7}">
      <dgm:prSet phldrT="[Tekst]" custT="1"/>
      <dgm:spPr>
        <a:ln>
          <a:solidFill>
            <a:schemeClr val="tx1">
              <a:alpha val="90000"/>
            </a:schemeClr>
          </a:solidFill>
        </a:ln>
      </dgm:spPr>
      <dgm:t>
        <a:bodyPr/>
        <a:lstStyle/>
        <a:p>
          <a:r>
            <a:rPr lang="nl-NL" sz="1400" baseline="0" dirty="0">
              <a:latin typeface="+mj-lt"/>
            </a:rPr>
            <a:t>Diploma HAVO</a:t>
          </a:r>
        </a:p>
        <a:p>
          <a:r>
            <a:rPr lang="nl-NL" sz="1000" baseline="0" dirty="0">
              <a:latin typeface="+mj-lt"/>
            </a:rPr>
            <a:t>3</a:t>
          </a:r>
          <a:r>
            <a:rPr lang="nl-NL" sz="1000" baseline="30000" dirty="0">
              <a:latin typeface="+mj-lt"/>
            </a:rPr>
            <a:t>e</a:t>
          </a:r>
          <a:r>
            <a:rPr lang="nl-NL" sz="1000" baseline="0" dirty="0">
              <a:latin typeface="+mj-lt"/>
            </a:rPr>
            <a:t> klas is fase 2, 4</a:t>
          </a:r>
          <a:r>
            <a:rPr lang="nl-NL" sz="1000" baseline="30000" dirty="0">
              <a:latin typeface="+mj-lt"/>
            </a:rPr>
            <a:t>e</a:t>
          </a:r>
          <a:r>
            <a:rPr lang="nl-NL" sz="1000" baseline="0" dirty="0">
              <a:latin typeface="+mj-lt"/>
            </a:rPr>
            <a:t> en 5</a:t>
          </a:r>
          <a:r>
            <a:rPr lang="nl-NL" sz="1000" baseline="30000" dirty="0">
              <a:latin typeface="+mj-lt"/>
            </a:rPr>
            <a:t>e</a:t>
          </a:r>
          <a:r>
            <a:rPr lang="nl-NL" sz="1000" baseline="0" dirty="0">
              <a:latin typeface="+mj-lt"/>
            </a:rPr>
            <a:t> zijn fase 3</a:t>
          </a:r>
        </a:p>
      </dgm:t>
    </dgm:pt>
    <dgm:pt modelId="{0E87E8B3-D97D-46AE-BF9F-8BAD9DAED371}" type="parTrans" cxnId="{52C5DDD0-67B5-43A0-B9CD-0B94E9659C9B}">
      <dgm:prSet/>
      <dgm:spPr/>
      <dgm:t>
        <a:bodyPr/>
        <a:lstStyle/>
        <a:p>
          <a:endParaRPr lang="nl-NL">
            <a:latin typeface="+mj-lt"/>
          </a:endParaRPr>
        </a:p>
      </dgm:t>
    </dgm:pt>
    <dgm:pt modelId="{CC5B6928-3E5B-44B6-A1F4-5333FB9E967A}" type="sibTrans" cxnId="{52C5DDD0-67B5-43A0-B9CD-0B94E9659C9B}">
      <dgm:prSet/>
      <dgm:spPr/>
      <dgm:t>
        <a:bodyPr/>
        <a:lstStyle/>
        <a:p>
          <a:endParaRPr lang="nl-NL">
            <a:latin typeface="+mj-lt"/>
          </a:endParaRPr>
        </a:p>
      </dgm:t>
    </dgm:pt>
    <dgm:pt modelId="{2F26143F-3350-4FA9-8699-45332ED21391}">
      <dgm:prSet phldrT="[Tekst]" custT="1">
        <dgm:style>
          <a:lnRef idx="1">
            <a:schemeClr val="accent2"/>
          </a:lnRef>
          <a:fillRef idx="2">
            <a:schemeClr val="accent2"/>
          </a:fillRef>
          <a:effectRef idx="1">
            <a:schemeClr val="accent2"/>
          </a:effectRef>
          <a:fontRef idx="minor">
            <a:schemeClr val="dk1"/>
          </a:fontRef>
        </dgm:style>
      </dgm:prSet>
      <dgm:spPr/>
      <dgm:t>
        <a:bodyPr/>
        <a:lstStyle/>
        <a:p>
          <a:r>
            <a:rPr lang="nl-NL" sz="2500" baseline="0" dirty="0">
              <a:latin typeface="+mj-lt"/>
            </a:rPr>
            <a:t>Uitstroombestemming</a:t>
          </a:r>
        </a:p>
      </dgm:t>
    </dgm:pt>
    <dgm:pt modelId="{C3D0EAEE-DA5D-4931-94F8-8545016AA681}" type="parTrans" cxnId="{601BCCDE-016B-428A-9F89-0C192913DB47}">
      <dgm:prSet/>
      <dgm:spPr/>
      <dgm:t>
        <a:bodyPr/>
        <a:lstStyle/>
        <a:p>
          <a:endParaRPr lang="nl-NL">
            <a:latin typeface="+mj-lt"/>
          </a:endParaRPr>
        </a:p>
      </dgm:t>
    </dgm:pt>
    <dgm:pt modelId="{2145C141-357F-4121-B554-31D8C6E1149D}" type="sibTrans" cxnId="{601BCCDE-016B-428A-9F89-0C192913DB47}">
      <dgm:prSet/>
      <dgm:spPr/>
      <dgm:t>
        <a:bodyPr/>
        <a:lstStyle/>
        <a:p>
          <a:endParaRPr lang="nl-NL">
            <a:latin typeface="+mj-lt"/>
          </a:endParaRPr>
        </a:p>
      </dgm:t>
    </dgm:pt>
    <dgm:pt modelId="{D3B13FF7-CA25-4C1C-813E-A76DFD6E0EC6}">
      <dgm:prSet phldrT="[Tekst]" custT="1"/>
      <dgm:spPr>
        <a:ln>
          <a:solidFill>
            <a:schemeClr val="tx1">
              <a:alpha val="90000"/>
            </a:schemeClr>
          </a:solidFill>
        </a:ln>
      </dgm:spPr>
      <dgm:t>
        <a:bodyPr/>
        <a:lstStyle/>
        <a:p>
          <a:r>
            <a:rPr lang="nl-NL" sz="1500" dirty="0">
              <a:latin typeface="+mj-lt"/>
            </a:rPr>
            <a:t>MBO 3-4, Havo</a:t>
          </a:r>
        </a:p>
      </dgm:t>
    </dgm:pt>
    <dgm:pt modelId="{4E56FC03-79D0-4A33-8946-7CFD3F10C8E1}" type="parTrans" cxnId="{3DDE0E58-6BDC-40E3-92EF-5DF4ACB23226}">
      <dgm:prSet/>
      <dgm:spPr/>
      <dgm:t>
        <a:bodyPr/>
        <a:lstStyle/>
        <a:p>
          <a:endParaRPr lang="nl-NL">
            <a:latin typeface="+mj-lt"/>
          </a:endParaRPr>
        </a:p>
      </dgm:t>
    </dgm:pt>
    <dgm:pt modelId="{46EA0C99-7437-434A-BC64-4AE1676A5A1C}" type="sibTrans" cxnId="{3DDE0E58-6BDC-40E3-92EF-5DF4ACB23226}">
      <dgm:prSet/>
      <dgm:spPr/>
      <dgm:t>
        <a:bodyPr/>
        <a:lstStyle/>
        <a:p>
          <a:endParaRPr lang="nl-NL">
            <a:latin typeface="+mj-lt"/>
          </a:endParaRPr>
        </a:p>
      </dgm:t>
    </dgm:pt>
    <dgm:pt modelId="{DDA37DBB-6786-41F5-AF52-B381999AD9AC}">
      <dgm:prSet phldrT="[Tekst]" custT="1"/>
      <dgm:spPr>
        <a:ln>
          <a:solidFill>
            <a:schemeClr val="tx1">
              <a:alpha val="90000"/>
            </a:schemeClr>
          </a:solidFill>
        </a:ln>
      </dgm:spPr>
      <dgm:t>
        <a:bodyPr/>
        <a:lstStyle/>
        <a:p>
          <a:r>
            <a:rPr lang="nl-NL" sz="1500" baseline="0" dirty="0">
              <a:latin typeface="+mj-lt"/>
            </a:rPr>
            <a:t>MBO 3-4, VWO, HBO</a:t>
          </a:r>
        </a:p>
      </dgm:t>
    </dgm:pt>
    <dgm:pt modelId="{D9E62F04-D1AF-4202-8122-074209AEF065}" type="parTrans" cxnId="{3C9C5CBE-32C3-491B-A5BC-7B3077EF7F98}">
      <dgm:prSet/>
      <dgm:spPr/>
      <dgm:t>
        <a:bodyPr/>
        <a:lstStyle/>
        <a:p>
          <a:endParaRPr lang="nl-NL">
            <a:latin typeface="+mj-lt"/>
          </a:endParaRPr>
        </a:p>
      </dgm:t>
    </dgm:pt>
    <dgm:pt modelId="{B3509C6E-5B6C-4315-A8F1-892EFA3CB4EE}" type="sibTrans" cxnId="{3C9C5CBE-32C3-491B-A5BC-7B3077EF7F98}">
      <dgm:prSet/>
      <dgm:spPr/>
      <dgm:t>
        <a:bodyPr/>
        <a:lstStyle/>
        <a:p>
          <a:endParaRPr lang="nl-NL">
            <a:latin typeface="+mj-lt"/>
          </a:endParaRPr>
        </a:p>
      </dgm:t>
    </dgm:pt>
    <dgm:pt modelId="{80226C8D-3EF5-4D75-8CB2-FAC8BD6DB3C3}">
      <dgm:prSet phldrT="[Tekst]" custT="1"/>
      <dgm:spPr>
        <a:ln>
          <a:solidFill>
            <a:schemeClr val="tx1">
              <a:alpha val="90000"/>
            </a:schemeClr>
          </a:solidFill>
        </a:ln>
      </dgm:spPr>
      <dgm:t>
        <a:bodyPr/>
        <a:lstStyle/>
        <a:p>
          <a:r>
            <a:rPr lang="nl-NL" sz="1500" baseline="0" dirty="0">
              <a:latin typeface="+mj-lt"/>
            </a:rPr>
            <a:t>Maatwerk</a:t>
          </a:r>
          <a:endParaRPr lang="nl-NL" sz="2700" dirty="0">
            <a:latin typeface="+mj-lt"/>
          </a:endParaRPr>
        </a:p>
      </dgm:t>
    </dgm:pt>
    <dgm:pt modelId="{997DE04A-650A-4F98-BB9B-967C8A6E9A68}" type="parTrans" cxnId="{FD89CE6D-0066-445A-A827-152D8AFC924F}">
      <dgm:prSet/>
      <dgm:spPr/>
      <dgm:t>
        <a:bodyPr/>
        <a:lstStyle/>
        <a:p>
          <a:endParaRPr lang="nl-NL">
            <a:latin typeface="+mj-lt"/>
          </a:endParaRPr>
        </a:p>
      </dgm:t>
    </dgm:pt>
    <dgm:pt modelId="{766ACE44-C547-4E9E-8E28-ADF666FEEEBC}" type="sibTrans" cxnId="{FD89CE6D-0066-445A-A827-152D8AFC924F}">
      <dgm:prSet/>
      <dgm:spPr/>
      <dgm:t>
        <a:bodyPr/>
        <a:lstStyle/>
        <a:p>
          <a:endParaRPr lang="nl-NL">
            <a:latin typeface="+mj-lt"/>
          </a:endParaRPr>
        </a:p>
      </dgm:t>
    </dgm:pt>
    <dgm:pt modelId="{7D71BD30-8A31-4031-BD87-47125CEA1A36}">
      <dgm:prSet phldrT="[Tekst]" custT="1"/>
      <dgm:spPr>
        <a:ln>
          <a:solidFill>
            <a:schemeClr val="tx1">
              <a:alpha val="90000"/>
            </a:schemeClr>
          </a:solidFill>
        </a:ln>
      </dgm:spPr>
      <dgm:t>
        <a:bodyPr/>
        <a:lstStyle/>
        <a:p>
          <a:r>
            <a:rPr lang="nl-NL" sz="1200" dirty="0">
              <a:latin typeface="+mj-lt"/>
            </a:rPr>
            <a:t>MBO-3, VO, vso, arbeid, dagbesteding</a:t>
          </a:r>
        </a:p>
      </dgm:t>
    </dgm:pt>
    <dgm:pt modelId="{3F1DEC52-B5F6-462A-AF0C-0968567F1071}" type="parTrans" cxnId="{A03274C7-7ABA-437B-B07B-ACBF57A5666D}">
      <dgm:prSet/>
      <dgm:spPr/>
      <dgm:t>
        <a:bodyPr/>
        <a:lstStyle/>
        <a:p>
          <a:endParaRPr lang="nl-NL">
            <a:latin typeface="+mj-lt"/>
          </a:endParaRPr>
        </a:p>
      </dgm:t>
    </dgm:pt>
    <dgm:pt modelId="{25EF2D26-15BE-460F-92F6-82B4D5E0513E}" type="sibTrans" cxnId="{A03274C7-7ABA-437B-B07B-ACBF57A5666D}">
      <dgm:prSet/>
      <dgm:spPr/>
      <dgm:t>
        <a:bodyPr/>
        <a:lstStyle/>
        <a:p>
          <a:endParaRPr lang="nl-NL">
            <a:latin typeface="+mj-lt"/>
          </a:endParaRPr>
        </a:p>
      </dgm:t>
    </dgm:pt>
    <dgm:pt modelId="{45D9AE21-1B9F-47DE-A9E1-79AF4195B889}" type="pres">
      <dgm:prSet presAssocID="{A41B204B-101E-414E-98E0-A9EC18C8E6FB}" presName="Name0" presStyleCnt="0">
        <dgm:presLayoutVars>
          <dgm:dir/>
          <dgm:animLvl val="lvl"/>
          <dgm:resizeHandles val="exact"/>
        </dgm:presLayoutVars>
      </dgm:prSet>
      <dgm:spPr/>
    </dgm:pt>
    <dgm:pt modelId="{C89B5D95-92CC-4662-817F-E7DCF3A934AA}" type="pres">
      <dgm:prSet presAssocID="{2F26143F-3350-4FA9-8699-45332ED21391}" presName="boxAndChildren" presStyleCnt="0"/>
      <dgm:spPr/>
    </dgm:pt>
    <dgm:pt modelId="{CCB8DABC-A08F-4C00-BA8A-6580F62C565F}" type="pres">
      <dgm:prSet presAssocID="{2F26143F-3350-4FA9-8699-45332ED21391}" presName="parentTextBox" presStyleLbl="node1" presStyleIdx="0" presStyleCnt="3"/>
      <dgm:spPr/>
    </dgm:pt>
    <dgm:pt modelId="{D643EA85-4AE1-4A7B-A619-090698E976C1}" type="pres">
      <dgm:prSet presAssocID="{2F26143F-3350-4FA9-8699-45332ED21391}" presName="entireBox" presStyleLbl="node1" presStyleIdx="0" presStyleCnt="3"/>
      <dgm:spPr/>
    </dgm:pt>
    <dgm:pt modelId="{43AA2236-A069-46E8-89CF-333DF8BDC48B}" type="pres">
      <dgm:prSet presAssocID="{2F26143F-3350-4FA9-8699-45332ED21391}" presName="descendantBox" presStyleCnt="0"/>
      <dgm:spPr/>
    </dgm:pt>
    <dgm:pt modelId="{97E76509-F8F6-4A03-B3DB-E557F9DA982C}" type="pres">
      <dgm:prSet presAssocID="{D3B13FF7-CA25-4C1C-813E-A76DFD6E0EC6}" presName="childTextBox" presStyleLbl="fgAccFollowNode1" presStyleIdx="0" presStyleCnt="7" custLinFactNeighborX="-765" custLinFactNeighborY="10457">
        <dgm:presLayoutVars>
          <dgm:bulletEnabled val="1"/>
        </dgm:presLayoutVars>
      </dgm:prSet>
      <dgm:spPr/>
    </dgm:pt>
    <dgm:pt modelId="{9CB1C71D-15CF-4757-927D-0841792D2E88}" type="pres">
      <dgm:prSet presAssocID="{DDA37DBB-6786-41F5-AF52-B381999AD9AC}" presName="childTextBox" presStyleLbl="fgAccFollowNode1" presStyleIdx="1" presStyleCnt="7" custLinFactNeighborX="-424" custLinFactNeighborY="2414">
        <dgm:presLayoutVars>
          <dgm:bulletEnabled val="1"/>
        </dgm:presLayoutVars>
      </dgm:prSet>
      <dgm:spPr/>
    </dgm:pt>
    <dgm:pt modelId="{97B9DC56-D852-4D70-BF41-9521E388259C}" type="pres">
      <dgm:prSet presAssocID="{7D71BD30-8A31-4031-BD87-47125CEA1A36}" presName="childTextBox" presStyleLbl="fgAccFollowNode1" presStyleIdx="2" presStyleCnt="7" custLinFactNeighborX="-765" custLinFactNeighborY="10457">
        <dgm:presLayoutVars>
          <dgm:bulletEnabled val="1"/>
        </dgm:presLayoutVars>
      </dgm:prSet>
      <dgm:spPr/>
    </dgm:pt>
    <dgm:pt modelId="{3A1DB6F9-55F3-4305-B2D9-71DC9F085351}" type="pres">
      <dgm:prSet presAssocID="{30F62067-DF1B-4EEA-9195-3E8CA3A88524}" presName="sp" presStyleCnt="0"/>
      <dgm:spPr/>
    </dgm:pt>
    <dgm:pt modelId="{199AC1ED-746B-43DA-AF56-19F32E787C6F}" type="pres">
      <dgm:prSet presAssocID="{F0C55415-89FC-4D21-92A3-B5B1FA1E900A}" presName="arrowAndChildren" presStyleCnt="0"/>
      <dgm:spPr/>
    </dgm:pt>
    <dgm:pt modelId="{9F211148-A19B-4565-97AA-0A2D67446C71}" type="pres">
      <dgm:prSet presAssocID="{F0C55415-89FC-4D21-92A3-B5B1FA1E900A}" presName="parentTextArrow" presStyleLbl="node1" presStyleIdx="0" presStyleCnt="3"/>
      <dgm:spPr/>
    </dgm:pt>
    <dgm:pt modelId="{6DFD9ECB-0094-489C-AE57-7EC49C4C8760}" type="pres">
      <dgm:prSet presAssocID="{F0C55415-89FC-4D21-92A3-B5B1FA1E900A}" presName="arrow" presStyleLbl="node1" presStyleIdx="1" presStyleCnt="3"/>
      <dgm:spPr/>
    </dgm:pt>
    <dgm:pt modelId="{23C8002A-B631-4CA9-92E1-293FE9B640EF}" type="pres">
      <dgm:prSet presAssocID="{F0C55415-89FC-4D21-92A3-B5B1FA1E900A}" presName="descendantArrow" presStyleCnt="0"/>
      <dgm:spPr/>
    </dgm:pt>
    <dgm:pt modelId="{6595FF99-DA30-4B4B-BBCB-F14D4DD52B8C}" type="pres">
      <dgm:prSet presAssocID="{6EDD2B34-CD67-45A6-BDBF-09B2901AE5DD}" presName="childTextArrow" presStyleLbl="fgAccFollowNode1" presStyleIdx="3" presStyleCnt="7">
        <dgm:presLayoutVars>
          <dgm:bulletEnabled val="1"/>
        </dgm:presLayoutVars>
      </dgm:prSet>
      <dgm:spPr/>
    </dgm:pt>
    <dgm:pt modelId="{DD59724A-B8A8-4864-8B0D-6C6F80939245}" type="pres">
      <dgm:prSet presAssocID="{97E90EE0-9BFD-433A-8EFE-EAD0E418D6E7}" presName="childTextArrow" presStyleLbl="fgAccFollowNode1" presStyleIdx="4" presStyleCnt="7">
        <dgm:presLayoutVars>
          <dgm:bulletEnabled val="1"/>
        </dgm:presLayoutVars>
      </dgm:prSet>
      <dgm:spPr/>
    </dgm:pt>
    <dgm:pt modelId="{2C269F17-0DCE-4C94-AE0F-C7748A276663}" type="pres">
      <dgm:prSet presAssocID="{80226C8D-3EF5-4D75-8CB2-FAC8BD6DB3C3}" presName="childTextArrow" presStyleLbl="fgAccFollowNode1" presStyleIdx="5" presStyleCnt="7">
        <dgm:presLayoutVars>
          <dgm:bulletEnabled val="1"/>
        </dgm:presLayoutVars>
      </dgm:prSet>
      <dgm:spPr/>
    </dgm:pt>
    <dgm:pt modelId="{F2ECE24E-B02D-42D2-B23F-28051A4A3A06}" type="pres">
      <dgm:prSet presAssocID="{8407A7E2-FCF6-4EF0-BAB4-FF46FE7FE525}" presName="sp" presStyleCnt="0"/>
      <dgm:spPr/>
    </dgm:pt>
    <dgm:pt modelId="{05F7A67C-E225-4037-AC3D-332E766486A5}" type="pres">
      <dgm:prSet presAssocID="{E734F383-291D-458A-816B-830EF63361FC}" presName="arrowAndChildren" presStyleCnt="0"/>
      <dgm:spPr/>
    </dgm:pt>
    <dgm:pt modelId="{E922C7EC-5D82-4490-AB72-5BDADAD96797}" type="pres">
      <dgm:prSet presAssocID="{E734F383-291D-458A-816B-830EF63361FC}" presName="parentTextArrow" presStyleLbl="node1" presStyleIdx="1" presStyleCnt="3"/>
      <dgm:spPr/>
    </dgm:pt>
    <dgm:pt modelId="{A0696FD3-5C66-454B-9AA6-1160719C78BC}" type="pres">
      <dgm:prSet presAssocID="{E734F383-291D-458A-816B-830EF63361FC}" presName="arrow" presStyleLbl="node1" presStyleIdx="2" presStyleCnt="3"/>
      <dgm:spPr/>
    </dgm:pt>
    <dgm:pt modelId="{490BE920-A135-44BF-8E92-50152F8CF9E4}" type="pres">
      <dgm:prSet presAssocID="{E734F383-291D-458A-816B-830EF63361FC}" presName="descendantArrow" presStyleCnt="0"/>
      <dgm:spPr/>
    </dgm:pt>
    <dgm:pt modelId="{73B3D3E3-B792-4324-8189-AC89091A6BA8}" type="pres">
      <dgm:prSet presAssocID="{8CECC7AA-8E59-49FC-9365-E4D2DF5C87B3}" presName="childTextArrow" presStyleLbl="fgAccFollowNode1" presStyleIdx="6" presStyleCnt="7">
        <dgm:presLayoutVars>
          <dgm:bulletEnabled val="1"/>
        </dgm:presLayoutVars>
      </dgm:prSet>
      <dgm:spPr/>
    </dgm:pt>
  </dgm:ptLst>
  <dgm:cxnLst>
    <dgm:cxn modelId="{DAC0D60A-1DA9-471D-8DBD-6A5C1CCFBBD1}" srcId="{F0C55415-89FC-4D21-92A3-B5B1FA1E900A}" destId="{6EDD2B34-CD67-45A6-BDBF-09B2901AE5DD}" srcOrd="0" destOrd="0" parTransId="{6FD6AF71-578E-47B6-980E-25EE593E188D}" sibTransId="{204AAEDC-395C-4222-9EAF-F2535D27BD2C}"/>
    <dgm:cxn modelId="{27DCF328-4909-46D6-B63F-63EC5F6E0C09}" type="presOf" srcId="{80226C8D-3EF5-4D75-8CB2-FAC8BD6DB3C3}" destId="{2C269F17-0DCE-4C94-AE0F-C7748A276663}" srcOrd="0" destOrd="0" presId="urn:microsoft.com/office/officeart/2005/8/layout/process4"/>
    <dgm:cxn modelId="{FCB41642-7C20-4A36-BDBC-09CE1BE5785D}" type="presOf" srcId="{2F26143F-3350-4FA9-8699-45332ED21391}" destId="{D643EA85-4AE1-4A7B-A619-090698E976C1}" srcOrd="1" destOrd="0" presId="urn:microsoft.com/office/officeart/2005/8/layout/process4"/>
    <dgm:cxn modelId="{06CEE54A-5FAF-4983-BEA1-D554FC63BD27}" srcId="{E734F383-291D-458A-816B-830EF63361FC}" destId="{8CECC7AA-8E59-49FC-9365-E4D2DF5C87B3}" srcOrd="0" destOrd="0" parTransId="{39555746-1F4E-4D8E-B999-157577007341}" sibTransId="{DCD3344B-AD07-48B6-84C4-05B2B1BC9221}"/>
    <dgm:cxn modelId="{125EBD53-3B5E-4896-A4AD-4B294E7C36F9}" type="presOf" srcId="{D3B13FF7-CA25-4C1C-813E-A76DFD6E0EC6}" destId="{97E76509-F8F6-4A03-B3DB-E557F9DA982C}" srcOrd="0" destOrd="0" presId="urn:microsoft.com/office/officeart/2005/8/layout/process4"/>
    <dgm:cxn modelId="{3DDE0E58-6BDC-40E3-92EF-5DF4ACB23226}" srcId="{2F26143F-3350-4FA9-8699-45332ED21391}" destId="{D3B13FF7-CA25-4C1C-813E-A76DFD6E0EC6}" srcOrd="0" destOrd="0" parTransId="{4E56FC03-79D0-4A33-8946-7CFD3F10C8E1}" sibTransId="{46EA0C99-7437-434A-BC64-4AE1676A5A1C}"/>
    <dgm:cxn modelId="{A047015A-9BE0-4617-81E7-B27B8AA44DEA}" type="presOf" srcId="{97E90EE0-9BFD-433A-8EFE-EAD0E418D6E7}" destId="{DD59724A-B8A8-4864-8B0D-6C6F80939245}" srcOrd="0" destOrd="0" presId="urn:microsoft.com/office/officeart/2005/8/layout/process4"/>
    <dgm:cxn modelId="{29F3A45B-0CA6-4B78-A9DC-16B4812EF984}" type="presOf" srcId="{8CECC7AA-8E59-49FC-9365-E4D2DF5C87B3}" destId="{73B3D3E3-B792-4324-8189-AC89091A6BA8}" srcOrd="0" destOrd="0" presId="urn:microsoft.com/office/officeart/2005/8/layout/process4"/>
    <dgm:cxn modelId="{57164A63-DBCE-46F7-988D-D9B7D812F3CE}" type="presOf" srcId="{6EDD2B34-CD67-45A6-BDBF-09B2901AE5DD}" destId="{6595FF99-DA30-4B4B-BBCB-F14D4DD52B8C}" srcOrd="0" destOrd="0" presId="urn:microsoft.com/office/officeart/2005/8/layout/process4"/>
    <dgm:cxn modelId="{FD89CE6D-0066-445A-A827-152D8AFC924F}" srcId="{F0C55415-89FC-4D21-92A3-B5B1FA1E900A}" destId="{80226C8D-3EF5-4D75-8CB2-FAC8BD6DB3C3}" srcOrd="2" destOrd="0" parTransId="{997DE04A-650A-4F98-BB9B-967C8A6E9A68}" sibTransId="{766ACE44-C547-4E9E-8E28-ADF666FEEEBC}"/>
    <dgm:cxn modelId="{854E2C7B-F4A5-4B73-B590-8428BE1234AA}" type="presOf" srcId="{F0C55415-89FC-4D21-92A3-B5B1FA1E900A}" destId="{9F211148-A19B-4565-97AA-0A2D67446C71}" srcOrd="0" destOrd="0" presId="urn:microsoft.com/office/officeart/2005/8/layout/process4"/>
    <dgm:cxn modelId="{30DFA986-D370-45FA-AA78-690446E373D6}" type="presOf" srcId="{F0C55415-89FC-4D21-92A3-B5B1FA1E900A}" destId="{6DFD9ECB-0094-489C-AE57-7EC49C4C8760}" srcOrd="1" destOrd="0" presId="urn:microsoft.com/office/officeart/2005/8/layout/process4"/>
    <dgm:cxn modelId="{ADFBE394-071E-43C0-9665-C949663ADA5C}" type="presOf" srcId="{A41B204B-101E-414E-98E0-A9EC18C8E6FB}" destId="{45D9AE21-1B9F-47DE-A9E1-79AF4195B889}" srcOrd="0" destOrd="0" presId="urn:microsoft.com/office/officeart/2005/8/layout/process4"/>
    <dgm:cxn modelId="{73AE1BA2-9F04-417A-B702-5A0F6727595B}" type="presOf" srcId="{E734F383-291D-458A-816B-830EF63361FC}" destId="{A0696FD3-5C66-454B-9AA6-1160719C78BC}" srcOrd="1" destOrd="0" presId="urn:microsoft.com/office/officeart/2005/8/layout/process4"/>
    <dgm:cxn modelId="{368F56B4-2938-4633-901B-0CA9A12F15A2}" type="presOf" srcId="{7D71BD30-8A31-4031-BD87-47125CEA1A36}" destId="{97B9DC56-D852-4D70-BF41-9521E388259C}" srcOrd="0" destOrd="0" presId="urn:microsoft.com/office/officeart/2005/8/layout/process4"/>
    <dgm:cxn modelId="{3C9C5CBE-32C3-491B-A5BC-7B3077EF7F98}" srcId="{2F26143F-3350-4FA9-8699-45332ED21391}" destId="{DDA37DBB-6786-41F5-AF52-B381999AD9AC}" srcOrd="1" destOrd="0" parTransId="{D9E62F04-D1AF-4202-8122-074209AEF065}" sibTransId="{B3509C6E-5B6C-4315-A8F1-892EFA3CB4EE}"/>
    <dgm:cxn modelId="{A03274C7-7ABA-437B-B07B-ACBF57A5666D}" srcId="{2F26143F-3350-4FA9-8699-45332ED21391}" destId="{7D71BD30-8A31-4031-BD87-47125CEA1A36}" srcOrd="2" destOrd="0" parTransId="{3F1DEC52-B5F6-462A-AF0C-0968567F1071}" sibTransId="{25EF2D26-15BE-460F-92F6-82B4D5E0513E}"/>
    <dgm:cxn modelId="{5D2701CB-F13D-4A16-AA13-FAD174E1478D}" type="presOf" srcId="{DDA37DBB-6786-41F5-AF52-B381999AD9AC}" destId="{9CB1C71D-15CF-4757-927D-0841792D2E88}" srcOrd="0" destOrd="0" presId="urn:microsoft.com/office/officeart/2005/8/layout/process4"/>
    <dgm:cxn modelId="{92801ACD-46B5-4AD5-9BE4-CA6450AC3B76}" type="presOf" srcId="{2F26143F-3350-4FA9-8699-45332ED21391}" destId="{CCB8DABC-A08F-4C00-BA8A-6580F62C565F}" srcOrd="0" destOrd="0" presId="urn:microsoft.com/office/officeart/2005/8/layout/process4"/>
    <dgm:cxn modelId="{52C5DDD0-67B5-43A0-B9CD-0B94E9659C9B}" srcId="{F0C55415-89FC-4D21-92A3-B5B1FA1E900A}" destId="{97E90EE0-9BFD-433A-8EFE-EAD0E418D6E7}" srcOrd="1" destOrd="0" parTransId="{0E87E8B3-D97D-46AE-BF9F-8BAD9DAED371}" sibTransId="{CC5B6928-3E5B-44B6-A1F4-5333FB9E967A}"/>
    <dgm:cxn modelId="{070575D4-5A11-47F5-A2E0-FDF9AD3CF241}" type="presOf" srcId="{E734F383-291D-458A-816B-830EF63361FC}" destId="{E922C7EC-5D82-4490-AB72-5BDADAD96797}" srcOrd="0" destOrd="0" presId="urn:microsoft.com/office/officeart/2005/8/layout/process4"/>
    <dgm:cxn modelId="{7105E6DD-F864-4D6C-BC97-05249211A61A}" srcId="{A41B204B-101E-414E-98E0-A9EC18C8E6FB}" destId="{F0C55415-89FC-4D21-92A3-B5B1FA1E900A}" srcOrd="1" destOrd="0" parTransId="{0E04225E-82BC-4FCD-9C7C-4B299D558F79}" sibTransId="{30F62067-DF1B-4EEA-9195-3E8CA3A88524}"/>
    <dgm:cxn modelId="{601BCCDE-016B-428A-9F89-0C192913DB47}" srcId="{A41B204B-101E-414E-98E0-A9EC18C8E6FB}" destId="{2F26143F-3350-4FA9-8699-45332ED21391}" srcOrd="2" destOrd="0" parTransId="{C3D0EAEE-DA5D-4931-94F8-8545016AA681}" sibTransId="{2145C141-357F-4121-B554-31D8C6E1149D}"/>
    <dgm:cxn modelId="{62F714F9-88C2-469F-8872-775B6A4B85D7}" srcId="{A41B204B-101E-414E-98E0-A9EC18C8E6FB}" destId="{E734F383-291D-458A-816B-830EF63361FC}" srcOrd="0" destOrd="0" parTransId="{DA9525F8-13FD-4E5B-A36A-3397960B4535}" sibTransId="{8407A7E2-FCF6-4EF0-BAB4-FF46FE7FE525}"/>
    <dgm:cxn modelId="{F1A34F3E-0286-4402-8DEE-B434DDA1769B}" type="presParOf" srcId="{45D9AE21-1B9F-47DE-A9E1-79AF4195B889}" destId="{C89B5D95-92CC-4662-817F-E7DCF3A934AA}" srcOrd="0" destOrd="0" presId="urn:microsoft.com/office/officeart/2005/8/layout/process4"/>
    <dgm:cxn modelId="{14085A42-3897-4600-9D23-7FCDE407D614}" type="presParOf" srcId="{C89B5D95-92CC-4662-817F-E7DCF3A934AA}" destId="{CCB8DABC-A08F-4C00-BA8A-6580F62C565F}" srcOrd="0" destOrd="0" presId="urn:microsoft.com/office/officeart/2005/8/layout/process4"/>
    <dgm:cxn modelId="{5A8988DA-75BD-4E71-AAA1-12B3BDEBD5E1}" type="presParOf" srcId="{C89B5D95-92CC-4662-817F-E7DCF3A934AA}" destId="{D643EA85-4AE1-4A7B-A619-090698E976C1}" srcOrd="1" destOrd="0" presId="urn:microsoft.com/office/officeart/2005/8/layout/process4"/>
    <dgm:cxn modelId="{A4B0C003-AD54-4899-B8BC-7E4D63857001}" type="presParOf" srcId="{C89B5D95-92CC-4662-817F-E7DCF3A934AA}" destId="{43AA2236-A069-46E8-89CF-333DF8BDC48B}" srcOrd="2" destOrd="0" presId="urn:microsoft.com/office/officeart/2005/8/layout/process4"/>
    <dgm:cxn modelId="{9BA580E8-E15B-4B02-9E48-E3C6D6054194}" type="presParOf" srcId="{43AA2236-A069-46E8-89CF-333DF8BDC48B}" destId="{97E76509-F8F6-4A03-B3DB-E557F9DA982C}" srcOrd="0" destOrd="0" presId="urn:microsoft.com/office/officeart/2005/8/layout/process4"/>
    <dgm:cxn modelId="{4BC307BF-D9FE-4A5C-B8A8-7F30563FC663}" type="presParOf" srcId="{43AA2236-A069-46E8-89CF-333DF8BDC48B}" destId="{9CB1C71D-15CF-4757-927D-0841792D2E88}" srcOrd="1" destOrd="0" presId="urn:microsoft.com/office/officeart/2005/8/layout/process4"/>
    <dgm:cxn modelId="{7E8A8A0D-2BE2-4354-8D1E-8406564CB06D}" type="presParOf" srcId="{43AA2236-A069-46E8-89CF-333DF8BDC48B}" destId="{97B9DC56-D852-4D70-BF41-9521E388259C}" srcOrd="2" destOrd="0" presId="urn:microsoft.com/office/officeart/2005/8/layout/process4"/>
    <dgm:cxn modelId="{7440E0E5-16CD-47CE-9880-D3EF5C35E73D}" type="presParOf" srcId="{45D9AE21-1B9F-47DE-A9E1-79AF4195B889}" destId="{3A1DB6F9-55F3-4305-B2D9-71DC9F085351}" srcOrd="1" destOrd="0" presId="urn:microsoft.com/office/officeart/2005/8/layout/process4"/>
    <dgm:cxn modelId="{A7040709-9E53-4079-9B6A-D3329E10E444}" type="presParOf" srcId="{45D9AE21-1B9F-47DE-A9E1-79AF4195B889}" destId="{199AC1ED-746B-43DA-AF56-19F32E787C6F}" srcOrd="2" destOrd="0" presId="urn:microsoft.com/office/officeart/2005/8/layout/process4"/>
    <dgm:cxn modelId="{D2570381-35DB-478D-82BB-197E66B97301}" type="presParOf" srcId="{199AC1ED-746B-43DA-AF56-19F32E787C6F}" destId="{9F211148-A19B-4565-97AA-0A2D67446C71}" srcOrd="0" destOrd="0" presId="urn:microsoft.com/office/officeart/2005/8/layout/process4"/>
    <dgm:cxn modelId="{D5BEFB41-B407-4080-8C2C-CDA35C3819FF}" type="presParOf" srcId="{199AC1ED-746B-43DA-AF56-19F32E787C6F}" destId="{6DFD9ECB-0094-489C-AE57-7EC49C4C8760}" srcOrd="1" destOrd="0" presId="urn:microsoft.com/office/officeart/2005/8/layout/process4"/>
    <dgm:cxn modelId="{CB0CCDE9-F25F-4128-8C82-D16882929067}" type="presParOf" srcId="{199AC1ED-746B-43DA-AF56-19F32E787C6F}" destId="{23C8002A-B631-4CA9-92E1-293FE9B640EF}" srcOrd="2" destOrd="0" presId="urn:microsoft.com/office/officeart/2005/8/layout/process4"/>
    <dgm:cxn modelId="{B66414D4-A2AD-4853-A4A1-C54DF233E7AB}" type="presParOf" srcId="{23C8002A-B631-4CA9-92E1-293FE9B640EF}" destId="{6595FF99-DA30-4B4B-BBCB-F14D4DD52B8C}" srcOrd="0" destOrd="0" presId="urn:microsoft.com/office/officeart/2005/8/layout/process4"/>
    <dgm:cxn modelId="{33796AA3-E664-4558-842E-3C99AF40773E}" type="presParOf" srcId="{23C8002A-B631-4CA9-92E1-293FE9B640EF}" destId="{DD59724A-B8A8-4864-8B0D-6C6F80939245}" srcOrd="1" destOrd="0" presId="urn:microsoft.com/office/officeart/2005/8/layout/process4"/>
    <dgm:cxn modelId="{35CAD292-503A-4D91-8397-E52021F36F26}" type="presParOf" srcId="{23C8002A-B631-4CA9-92E1-293FE9B640EF}" destId="{2C269F17-0DCE-4C94-AE0F-C7748A276663}" srcOrd="2" destOrd="0" presId="urn:microsoft.com/office/officeart/2005/8/layout/process4"/>
    <dgm:cxn modelId="{B14E9E6E-4349-4580-ACE7-4545B0771EAC}" type="presParOf" srcId="{45D9AE21-1B9F-47DE-A9E1-79AF4195B889}" destId="{F2ECE24E-B02D-42D2-B23F-28051A4A3A06}" srcOrd="3" destOrd="0" presId="urn:microsoft.com/office/officeart/2005/8/layout/process4"/>
    <dgm:cxn modelId="{0885E190-DFA6-4FC2-B6A0-476BE3763C19}" type="presParOf" srcId="{45D9AE21-1B9F-47DE-A9E1-79AF4195B889}" destId="{05F7A67C-E225-4037-AC3D-332E766486A5}" srcOrd="4" destOrd="0" presId="urn:microsoft.com/office/officeart/2005/8/layout/process4"/>
    <dgm:cxn modelId="{2AD35894-C9AA-4685-98D2-75019A476EA1}" type="presParOf" srcId="{05F7A67C-E225-4037-AC3D-332E766486A5}" destId="{E922C7EC-5D82-4490-AB72-5BDADAD96797}" srcOrd="0" destOrd="0" presId="urn:microsoft.com/office/officeart/2005/8/layout/process4"/>
    <dgm:cxn modelId="{2C29511F-DE53-4F37-B25A-F9EA7277AB1F}" type="presParOf" srcId="{05F7A67C-E225-4037-AC3D-332E766486A5}" destId="{A0696FD3-5C66-454B-9AA6-1160719C78BC}" srcOrd="1" destOrd="0" presId="urn:microsoft.com/office/officeart/2005/8/layout/process4"/>
    <dgm:cxn modelId="{7183B5AF-17DC-4811-9503-CD4E483D6523}" type="presParOf" srcId="{05F7A67C-E225-4037-AC3D-332E766486A5}" destId="{490BE920-A135-44BF-8E92-50152F8CF9E4}" srcOrd="2" destOrd="0" presId="urn:microsoft.com/office/officeart/2005/8/layout/process4"/>
    <dgm:cxn modelId="{87E86498-F4F2-4851-A2D5-DDC18B8CCE0A}" type="presParOf" srcId="{490BE920-A135-44BF-8E92-50152F8CF9E4}" destId="{73B3D3E3-B792-4324-8189-AC89091A6BA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61C0D-19D6-0043-91FC-C9831F4C992D}">
      <dsp:nvSpPr>
        <dsp:cNvPr id="0" name=""/>
        <dsp:cNvSpPr/>
      </dsp:nvSpPr>
      <dsp:spPr>
        <a:xfrm>
          <a:off x="1871395" y="1570875"/>
          <a:ext cx="3431169" cy="1704395"/>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accent2"/>
              </a:solidFill>
            </a:rPr>
            <a:t>Park </a:t>
          </a:r>
          <a:r>
            <a:rPr lang="nl-NL" sz="1200" b="1" kern="1200" dirty="0" err="1">
              <a:solidFill>
                <a:schemeClr val="accent2"/>
              </a:solidFill>
            </a:rPr>
            <a:t>Neerbosch</a:t>
          </a:r>
          <a:endParaRPr lang="nl-NL" sz="1200" kern="1200" dirty="0">
            <a:solidFill>
              <a:schemeClr val="accent2"/>
            </a:solidFill>
          </a:endParaRPr>
        </a:p>
        <a:p>
          <a:pPr marL="0" lvl="0" indent="0" algn="ctr" defTabSz="533400">
            <a:lnSpc>
              <a:spcPct val="90000"/>
            </a:lnSpc>
            <a:spcBef>
              <a:spcPct val="0"/>
            </a:spcBef>
            <a:spcAft>
              <a:spcPct val="35000"/>
            </a:spcAft>
            <a:buNone/>
          </a:pPr>
          <a:r>
            <a:rPr lang="nl-NL" sz="1200" b="1" kern="1200" dirty="0">
              <a:solidFill>
                <a:schemeClr val="accent2"/>
              </a:solidFill>
            </a:rPr>
            <a:t>DE LEERLINGEN.... </a:t>
          </a:r>
        </a:p>
        <a:p>
          <a:pPr marL="0" lvl="0" indent="0" algn="ctr" defTabSz="533400">
            <a:lnSpc>
              <a:spcPct val="90000"/>
            </a:lnSpc>
            <a:spcBef>
              <a:spcPct val="0"/>
            </a:spcBef>
            <a:spcAft>
              <a:spcPct val="35000"/>
            </a:spcAft>
            <a:buNone/>
          </a:pPr>
          <a:r>
            <a:rPr lang="nl-NL" sz="1200" kern="1200" dirty="0">
              <a:solidFill>
                <a:schemeClr val="tx1"/>
              </a:solidFill>
            </a:rPr>
            <a:t>-ontwikkelen</a:t>
          </a:r>
        </a:p>
        <a:p>
          <a:pPr marL="0" lvl="0" indent="0" algn="ctr" defTabSz="533400">
            <a:lnSpc>
              <a:spcPct val="90000"/>
            </a:lnSpc>
            <a:spcBef>
              <a:spcPct val="0"/>
            </a:spcBef>
            <a:spcAft>
              <a:spcPct val="35000"/>
            </a:spcAft>
            <a:buNone/>
          </a:pPr>
          <a:r>
            <a:rPr lang="nl-NL" sz="1200" kern="1200" dirty="0">
              <a:solidFill>
                <a:schemeClr val="tx1"/>
              </a:solidFill>
            </a:rPr>
            <a:t>-verbinden met omgeving</a:t>
          </a:r>
        </a:p>
        <a:p>
          <a:pPr marL="0" lvl="0" indent="0" algn="ctr" defTabSz="533400">
            <a:lnSpc>
              <a:spcPct val="90000"/>
            </a:lnSpc>
            <a:spcBef>
              <a:spcPct val="0"/>
            </a:spcBef>
            <a:spcAft>
              <a:spcPct val="35000"/>
            </a:spcAft>
            <a:buNone/>
          </a:pPr>
          <a:r>
            <a:rPr lang="nl-NL" sz="1200" kern="1200" dirty="0">
              <a:solidFill>
                <a:schemeClr val="tx1"/>
              </a:solidFill>
            </a:rPr>
            <a:t>-kwalificeren</a:t>
          </a:r>
        </a:p>
        <a:p>
          <a:pPr marL="0" lvl="0" indent="0" algn="ctr" defTabSz="533400">
            <a:lnSpc>
              <a:spcPct val="90000"/>
            </a:lnSpc>
            <a:spcBef>
              <a:spcPct val="0"/>
            </a:spcBef>
            <a:spcAft>
              <a:spcPct val="35000"/>
            </a:spcAft>
            <a:buNone/>
          </a:pPr>
          <a:r>
            <a:rPr lang="nl-NL" sz="1200" kern="1200" dirty="0">
              <a:solidFill>
                <a:schemeClr val="tx1"/>
              </a:solidFill>
            </a:rPr>
            <a:t>-bestendigen</a:t>
          </a:r>
        </a:p>
      </dsp:txBody>
      <dsp:txXfrm>
        <a:off x="2373878" y="1820478"/>
        <a:ext cx="2426203" cy="1205189"/>
      </dsp:txXfrm>
    </dsp:sp>
    <dsp:sp modelId="{4E83674D-C74F-2841-91B7-1BAD99649E96}">
      <dsp:nvSpPr>
        <dsp:cNvPr id="0" name=""/>
        <dsp:cNvSpPr/>
      </dsp:nvSpPr>
      <dsp:spPr>
        <a:xfrm rot="16200000">
          <a:off x="3459345" y="1427020"/>
          <a:ext cx="255269" cy="32439"/>
        </a:xfrm>
        <a:custGeom>
          <a:avLst/>
          <a:gdLst/>
          <a:ahLst/>
          <a:cxnLst/>
          <a:rect l="0" t="0" r="0" b="0"/>
          <a:pathLst>
            <a:path>
              <a:moveTo>
                <a:pt x="0" y="16219"/>
              </a:moveTo>
              <a:lnTo>
                <a:pt x="255269" y="16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580598" y="1436859"/>
        <a:ext cx="12763" cy="12763"/>
      </dsp:txXfrm>
    </dsp:sp>
    <dsp:sp modelId="{A89B0202-D27A-474F-BBEF-504C913A46A0}">
      <dsp:nvSpPr>
        <dsp:cNvPr id="0" name=""/>
        <dsp:cNvSpPr/>
      </dsp:nvSpPr>
      <dsp:spPr>
        <a:xfrm>
          <a:off x="1034575" y="19024"/>
          <a:ext cx="5104810" cy="1296581"/>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ysClr val="windowText" lastClr="000000"/>
              </a:solidFill>
            </a:rPr>
            <a:t>De Aloysiusstichting</a:t>
          </a:r>
        </a:p>
        <a:p>
          <a:pPr marL="0" lvl="0" indent="0" algn="ctr" defTabSz="533400">
            <a:lnSpc>
              <a:spcPct val="90000"/>
            </a:lnSpc>
            <a:spcBef>
              <a:spcPct val="0"/>
            </a:spcBef>
            <a:spcAft>
              <a:spcPct val="35000"/>
            </a:spcAft>
            <a:buNone/>
          </a:pPr>
          <a:r>
            <a:rPr lang="nl-NL" sz="1000" b="0" kern="1200" dirty="0">
              <a:solidFill>
                <a:sysClr val="windowText" lastClr="000000"/>
              </a:solidFill>
            </a:rPr>
            <a:t>(47 scholen, waarvan 4 in SWV Nijmegen e.o.)</a:t>
          </a:r>
        </a:p>
        <a:p>
          <a:pPr marL="0" lvl="0" indent="0" algn="ctr" defTabSz="533400">
            <a:lnSpc>
              <a:spcPct val="90000"/>
            </a:lnSpc>
            <a:spcBef>
              <a:spcPct val="0"/>
            </a:spcBef>
            <a:spcAft>
              <a:spcPct val="35000"/>
            </a:spcAft>
            <a:buNone/>
          </a:pPr>
          <a:r>
            <a:rPr lang="nl-NL" sz="1200" b="1" i="1" kern="1200" dirty="0">
              <a:solidFill>
                <a:sysClr val="windowText" lastClr="000000"/>
              </a:solidFill>
            </a:rPr>
            <a:t>Sterk onderwijs voor een betekenisvolle toekomst</a:t>
          </a:r>
        </a:p>
        <a:p>
          <a:pPr marL="0" lvl="0" indent="0" algn="ctr" defTabSz="533400">
            <a:lnSpc>
              <a:spcPct val="90000"/>
            </a:lnSpc>
            <a:spcBef>
              <a:spcPct val="0"/>
            </a:spcBef>
            <a:spcAft>
              <a:spcPct val="35000"/>
            </a:spcAft>
            <a:buNone/>
          </a:pPr>
          <a:r>
            <a:rPr lang="nl-NL" sz="1200" b="0" i="1" kern="1200" dirty="0">
              <a:solidFill>
                <a:sysClr val="windowText" lastClr="000000"/>
              </a:solidFill>
            </a:rPr>
            <a:t>-midden in de samenleving </a:t>
          </a:r>
        </a:p>
        <a:p>
          <a:pPr marL="0" lvl="0" indent="0" algn="ctr" defTabSz="533400">
            <a:lnSpc>
              <a:spcPct val="90000"/>
            </a:lnSpc>
            <a:spcBef>
              <a:spcPct val="0"/>
            </a:spcBef>
            <a:spcAft>
              <a:spcPct val="35000"/>
            </a:spcAft>
            <a:buNone/>
          </a:pPr>
          <a:r>
            <a:rPr lang="nl-NL" sz="1200" b="0" i="1" kern="1200" dirty="0">
              <a:solidFill>
                <a:sysClr val="windowText" lastClr="000000"/>
              </a:solidFill>
            </a:rPr>
            <a:t>-samen met ketenpartners</a:t>
          </a:r>
        </a:p>
      </dsp:txBody>
      <dsp:txXfrm>
        <a:off x="1782157" y="208904"/>
        <a:ext cx="3609646" cy="916821"/>
      </dsp:txXfrm>
    </dsp:sp>
    <dsp:sp modelId="{E2FCA5F8-88A2-B849-98FC-CDF814DCB95F}">
      <dsp:nvSpPr>
        <dsp:cNvPr id="0" name=""/>
        <dsp:cNvSpPr/>
      </dsp:nvSpPr>
      <dsp:spPr>
        <a:xfrm rot="10669672">
          <a:off x="4455269" y="2357940"/>
          <a:ext cx="842619" cy="32439"/>
        </a:xfrm>
        <a:custGeom>
          <a:avLst/>
          <a:gdLst/>
          <a:ahLst/>
          <a:cxnLst/>
          <a:rect l="0" t="0" r="0" b="0"/>
          <a:pathLst>
            <a:path>
              <a:moveTo>
                <a:pt x="0" y="16219"/>
              </a:moveTo>
              <a:lnTo>
                <a:pt x="842619" y="16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4855513" y="2353094"/>
        <a:ext cx="42130" cy="42130"/>
      </dsp:txXfrm>
    </dsp:sp>
    <dsp:sp modelId="{E053F74E-B94D-BC48-9283-46FDEF8F9D06}">
      <dsp:nvSpPr>
        <dsp:cNvPr id="0" name=""/>
        <dsp:cNvSpPr/>
      </dsp:nvSpPr>
      <dsp:spPr>
        <a:xfrm>
          <a:off x="4452445" y="1820884"/>
          <a:ext cx="2137635" cy="1057647"/>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solidFill>
                <a:schemeClr val="accent2"/>
              </a:solidFill>
            </a:rPr>
            <a:t>Passende Arbeid</a:t>
          </a:r>
        </a:p>
        <a:p>
          <a:pPr marL="0" lvl="0" indent="0" algn="ctr" defTabSz="533400">
            <a:lnSpc>
              <a:spcPct val="90000"/>
            </a:lnSpc>
            <a:spcBef>
              <a:spcPct val="0"/>
            </a:spcBef>
            <a:spcAft>
              <a:spcPct val="35000"/>
            </a:spcAft>
            <a:buNone/>
          </a:pPr>
          <a:r>
            <a:rPr lang="nl-NL" sz="1200" kern="1200" dirty="0">
              <a:solidFill>
                <a:schemeClr val="tx1"/>
              </a:solidFill>
            </a:rPr>
            <a:t>zelfstandigheid</a:t>
          </a:r>
        </a:p>
        <a:p>
          <a:pPr marL="0" lvl="0" indent="0" algn="ctr" defTabSz="533400">
            <a:lnSpc>
              <a:spcPct val="90000"/>
            </a:lnSpc>
            <a:spcBef>
              <a:spcPct val="0"/>
            </a:spcBef>
            <a:spcAft>
              <a:spcPct val="35000"/>
            </a:spcAft>
            <a:buNone/>
          </a:pPr>
          <a:r>
            <a:rPr lang="nl-NL" sz="1200" kern="1200" dirty="0">
              <a:solidFill>
                <a:schemeClr val="tx1"/>
              </a:solidFill>
            </a:rPr>
            <a:t>inkomen </a:t>
          </a:r>
        </a:p>
      </dsp:txBody>
      <dsp:txXfrm>
        <a:off x="4765494" y="1975773"/>
        <a:ext cx="1511537" cy="747869"/>
      </dsp:txXfrm>
    </dsp:sp>
    <dsp:sp modelId="{A1277AFC-D73D-274C-95A4-3326660F0A88}">
      <dsp:nvSpPr>
        <dsp:cNvPr id="0" name=""/>
        <dsp:cNvSpPr/>
      </dsp:nvSpPr>
      <dsp:spPr>
        <a:xfrm rot="5424893">
          <a:off x="3510485" y="3328862"/>
          <a:ext cx="139637" cy="32439"/>
        </a:xfrm>
        <a:custGeom>
          <a:avLst/>
          <a:gdLst/>
          <a:ahLst/>
          <a:cxnLst/>
          <a:rect l="0" t="0" r="0" b="0"/>
          <a:pathLst>
            <a:path>
              <a:moveTo>
                <a:pt x="0" y="16219"/>
              </a:moveTo>
              <a:lnTo>
                <a:pt x="139637" y="16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576813" y="3341591"/>
        <a:ext cx="6981" cy="6981"/>
      </dsp:txXfrm>
    </dsp:sp>
    <dsp:sp modelId="{639B15E4-1C10-B04E-BF50-D3C50D770638}">
      <dsp:nvSpPr>
        <dsp:cNvPr id="0" name=""/>
        <dsp:cNvSpPr/>
      </dsp:nvSpPr>
      <dsp:spPr>
        <a:xfrm>
          <a:off x="2153207" y="3414896"/>
          <a:ext cx="2843792" cy="1296581"/>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nl-NL" sz="1200" kern="1200" dirty="0">
            <a:solidFill>
              <a:schemeClr val="accent2">
                <a:lumMod val="75000"/>
              </a:schemeClr>
            </a:solidFill>
          </a:endParaRPr>
        </a:p>
        <a:p>
          <a:pPr marL="0" lvl="0" indent="0" algn="ctr" defTabSz="533400">
            <a:lnSpc>
              <a:spcPct val="90000"/>
            </a:lnSpc>
            <a:spcBef>
              <a:spcPct val="0"/>
            </a:spcBef>
            <a:spcAft>
              <a:spcPct val="35000"/>
            </a:spcAft>
            <a:buNone/>
          </a:pPr>
          <a:r>
            <a:rPr lang="nl-NL" sz="1200" kern="1200" dirty="0">
              <a:solidFill>
                <a:schemeClr val="accent2">
                  <a:lumMod val="75000"/>
                </a:schemeClr>
              </a:solidFill>
            </a:rPr>
            <a:t>de omgeving;</a:t>
          </a:r>
        </a:p>
        <a:p>
          <a:pPr marL="0" lvl="0" indent="0" algn="ctr" defTabSz="533400">
            <a:lnSpc>
              <a:spcPct val="90000"/>
            </a:lnSpc>
            <a:spcBef>
              <a:spcPct val="0"/>
            </a:spcBef>
            <a:spcAft>
              <a:spcPct val="35000"/>
            </a:spcAft>
            <a:buNone/>
          </a:pPr>
          <a:r>
            <a:rPr lang="nl-NL" sz="1200" kern="1200" dirty="0">
              <a:solidFill>
                <a:schemeClr val="bg1"/>
              </a:solidFill>
            </a:rPr>
            <a:t>-</a:t>
          </a:r>
          <a:r>
            <a:rPr lang="nl-NL" sz="1200" kern="1200" dirty="0">
              <a:solidFill>
                <a:schemeClr val="tx1"/>
              </a:solidFill>
            </a:rPr>
            <a:t>thuis, de straat, de buurt</a:t>
          </a:r>
        </a:p>
        <a:p>
          <a:pPr marL="0" lvl="0" indent="0" algn="ctr" defTabSz="533400">
            <a:lnSpc>
              <a:spcPct val="90000"/>
            </a:lnSpc>
            <a:spcBef>
              <a:spcPct val="0"/>
            </a:spcBef>
            <a:spcAft>
              <a:spcPct val="35000"/>
            </a:spcAft>
            <a:buNone/>
          </a:pPr>
          <a:r>
            <a:rPr lang="nl-NL" sz="1200" kern="1200" dirty="0">
              <a:solidFill>
                <a:schemeClr val="tx1"/>
              </a:solidFill>
            </a:rPr>
            <a:t>-waarden en normen</a:t>
          </a:r>
        </a:p>
        <a:p>
          <a:pPr marL="0" lvl="0" indent="0" algn="ctr" defTabSz="533400">
            <a:lnSpc>
              <a:spcPct val="90000"/>
            </a:lnSpc>
            <a:spcBef>
              <a:spcPct val="0"/>
            </a:spcBef>
            <a:spcAft>
              <a:spcPct val="35000"/>
            </a:spcAft>
            <a:buNone/>
          </a:pPr>
          <a:r>
            <a:rPr lang="nl-NL" sz="1200" kern="1200" dirty="0">
              <a:solidFill>
                <a:schemeClr val="tx1"/>
              </a:solidFill>
            </a:rPr>
            <a:t>-de instanties</a:t>
          </a:r>
        </a:p>
        <a:p>
          <a:pPr marL="0" lvl="0" indent="0" algn="ctr" defTabSz="533400">
            <a:lnSpc>
              <a:spcPct val="90000"/>
            </a:lnSpc>
            <a:spcBef>
              <a:spcPct val="0"/>
            </a:spcBef>
            <a:spcAft>
              <a:spcPct val="35000"/>
            </a:spcAft>
            <a:buNone/>
          </a:pPr>
          <a:r>
            <a:rPr lang="nl-NL" sz="1200" kern="1200" dirty="0">
              <a:solidFill>
                <a:schemeClr val="tx1"/>
              </a:solidFill>
            </a:rPr>
            <a:t>-vrije tijd</a:t>
          </a:r>
        </a:p>
        <a:p>
          <a:pPr marL="0" lvl="0" indent="0" algn="ctr" defTabSz="533400">
            <a:lnSpc>
              <a:spcPct val="90000"/>
            </a:lnSpc>
            <a:spcBef>
              <a:spcPct val="0"/>
            </a:spcBef>
            <a:spcAft>
              <a:spcPct val="35000"/>
            </a:spcAft>
            <a:buNone/>
          </a:pPr>
          <a:r>
            <a:rPr lang="nl-NL" sz="1200" kern="1200" dirty="0">
              <a:solidFill>
                <a:schemeClr val="bg1"/>
              </a:solidFill>
            </a:rPr>
            <a:t>-</a:t>
          </a:r>
          <a:endParaRPr lang="nl-NL" sz="1200" kern="1200" dirty="0">
            <a:solidFill>
              <a:schemeClr val="accent2">
                <a:lumMod val="75000"/>
              </a:schemeClr>
            </a:solidFill>
          </a:endParaRPr>
        </a:p>
      </dsp:txBody>
      <dsp:txXfrm>
        <a:off x="2569671" y="3604776"/>
        <a:ext cx="2010864" cy="916821"/>
      </dsp:txXfrm>
    </dsp:sp>
    <dsp:sp modelId="{89912F63-119D-0E46-B921-4A9CCD7C23B3}">
      <dsp:nvSpPr>
        <dsp:cNvPr id="0" name=""/>
        <dsp:cNvSpPr/>
      </dsp:nvSpPr>
      <dsp:spPr>
        <a:xfrm rot="92104">
          <a:off x="1873741" y="2371778"/>
          <a:ext cx="808781" cy="32439"/>
        </a:xfrm>
        <a:custGeom>
          <a:avLst/>
          <a:gdLst/>
          <a:ahLst/>
          <a:cxnLst/>
          <a:rect l="0" t="0" r="0" b="0"/>
          <a:pathLst>
            <a:path>
              <a:moveTo>
                <a:pt x="0" y="16219"/>
              </a:moveTo>
              <a:lnTo>
                <a:pt x="808781" y="16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257912" y="2367778"/>
        <a:ext cx="40439" cy="40439"/>
      </dsp:txXfrm>
    </dsp:sp>
    <dsp:sp modelId="{FC3596F5-C1EB-164B-BC62-BAB830DAC69B}">
      <dsp:nvSpPr>
        <dsp:cNvPr id="0" name=""/>
        <dsp:cNvSpPr/>
      </dsp:nvSpPr>
      <dsp:spPr>
        <a:xfrm>
          <a:off x="587037" y="1839844"/>
          <a:ext cx="2096805" cy="1061861"/>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solidFill>
                <a:schemeClr val="accent2"/>
              </a:solidFill>
            </a:rPr>
            <a:t>Vervolgonderwijs</a:t>
          </a:r>
        </a:p>
        <a:p>
          <a:pPr marL="0" lvl="0" indent="0" algn="ctr" defTabSz="533400">
            <a:lnSpc>
              <a:spcPct val="90000"/>
            </a:lnSpc>
            <a:spcBef>
              <a:spcPct val="0"/>
            </a:spcBef>
            <a:spcAft>
              <a:spcPct val="35000"/>
            </a:spcAft>
            <a:buNone/>
          </a:pPr>
          <a:r>
            <a:rPr lang="nl-NL" sz="1200" kern="1200" dirty="0">
              <a:solidFill>
                <a:schemeClr val="accent2"/>
              </a:solidFill>
            </a:rPr>
            <a:t>VSO,VO,MBO, HBO</a:t>
          </a:r>
        </a:p>
        <a:p>
          <a:pPr marL="0" lvl="0" indent="0" algn="ctr" defTabSz="533400">
            <a:lnSpc>
              <a:spcPct val="90000"/>
            </a:lnSpc>
            <a:spcBef>
              <a:spcPct val="0"/>
            </a:spcBef>
            <a:spcAft>
              <a:spcPct val="35000"/>
            </a:spcAft>
            <a:buNone/>
          </a:pPr>
          <a:r>
            <a:rPr lang="nl-NL" sz="1200" kern="1200" dirty="0">
              <a:solidFill>
                <a:schemeClr val="tx1"/>
              </a:solidFill>
            </a:rPr>
            <a:t>kennis / ervaring</a:t>
          </a:r>
        </a:p>
      </dsp:txBody>
      <dsp:txXfrm>
        <a:off x="894107" y="1995350"/>
        <a:ext cx="1482665" cy="750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3EA85-4AE1-4A7B-A619-090698E976C1}">
      <dsp:nvSpPr>
        <dsp:cNvPr id="0" name=""/>
        <dsp:cNvSpPr/>
      </dsp:nvSpPr>
      <dsp:spPr>
        <a:xfrm>
          <a:off x="0" y="3372537"/>
          <a:ext cx="6576392" cy="1106942"/>
        </a:xfrm>
        <a:prstGeom prst="rect">
          <a:avLst/>
        </a:prstGeom>
        <a:gradFill rotWithShape="1">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alpha val="48000"/>
              <a:satMod val="105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l-NL" sz="2500" kern="1200" baseline="0" dirty="0">
              <a:latin typeface="+mj-lt"/>
            </a:rPr>
            <a:t>Uitstroombestemming</a:t>
          </a:r>
        </a:p>
      </dsp:txBody>
      <dsp:txXfrm>
        <a:off x="0" y="3372537"/>
        <a:ext cx="6576392" cy="597748"/>
      </dsp:txXfrm>
    </dsp:sp>
    <dsp:sp modelId="{97E76509-F8F6-4A03-B3DB-E557F9DA982C}">
      <dsp:nvSpPr>
        <dsp:cNvPr id="0" name=""/>
        <dsp:cNvSpPr/>
      </dsp:nvSpPr>
      <dsp:spPr>
        <a:xfrm>
          <a:off x="0" y="3971078"/>
          <a:ext cx="2189989" cy="509193"/>
        </a:xfrm>
        <a:prstGeom prst="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dirty="0">
              <a:latin typeface="+mj-lt"/>
            </a:rPr>
            <a:t>MBO 3-4, Havo</a:t>
          </a:r>
        </a:p>
      </dsp:txBody>
      <dsp:txXfrm>
        <a:off x="0" y="3971078"/>
        <a:ext cx="2189989" cy="509193"/>
      </dsp:txXfrm>
    </dsp:sp>
    <dsp:sp modelId="{9CB1C71D-15CF-4757-927D-0841792D2E88}">
      <dsp:nvSpPr>
        <dsp:cNvPr id="0" name=""/>
        <dsp:cNvSpPr/>
      </dsp:nvSpPr>
      <dsp:spPr>
        <a:xfrm>
          <a:off x="2183915" y="3960439"/>
          <a:ext cx="2189989" cy="509193"/>
        </a:xfrm>
        <a:prstGeom prst="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baseline="0" dirty="0">
              <a:latin typeface="+mj-lt"/>
            </a:rPr>
            <a:t>MBO 3-4, VWO, HBO</a:t>
          </a:r>
        </a:p>
      </dsp:txBody>
      <dsp:txXfrm>
        <a:off x="2183915" y="3960439"/>
        <a:ext cx="2189989" cy="509193"/>
      </dsp:txXfrm>
    </dsp:sp>
    <dsp:sp modelId="{97B9DC56-D852-4D70-BF41-9521E388259C}">
      <dsp:nvSpPr>
        <dsp:cNvPr id="0" name=""/>
        <dsp:cNvSpPr/>
      </dsp:nvSpPr>
      <dsp:spPr>
        <a:xfrm>
          <a:off x="4366437" y="3971078"/>
          <a:ext cx="2189989" cy="509193"/>
        </a:xfrm>
        <a:prstGeom prst="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mj-lt"/>
            </a:rPr>
            <a:t>MBO-3, VO, vso, arbeid, dagbesteding</a:t>
          </a:r>
        </a:p>
      </dsp:txBody>
      <dsp:txXfrm>
        <a:off x="4366437" y="3971078"/>
        <a:ext cx="2189989" cy="509193"/>
      </dsp:txXfrm>
    </dsp:sp>
    <dsp:sp modelId="{6DFD9ECB-0094-489C-AE57-7EC49C4C8760}">
      <dsp:nvSpPr>
        <dsp:cNvPr id="0" name=""/>
        <dsp:cNvSpPr/>
      </dsp:nvSpPr>
      <dsp:spPr>
        <a:xfrm rot="10800000">
          <a:off x="0" y="1686664"/>
          <a:ext cx="6576392" cy="1702477"/>
        </a:xfrm>
        <a:prstGeom prst="upArrowCallout">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alpha val="48000"/>
              <a:satMod val="105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l-NL" sz="2500" kern="1200" baseline="0" dirty="0">
              <a:latin typeface="+mj-lt"/>
            </a:rPr>
            <a:t>Bovenbouw / Uitstroom arrangementen</a:t>
          </a:r>
        </a:p>
      </dsp:txBody>
      <dsp:txXfrm rot="-10800000">
        <a:off x="0" y="1686664"/>
        <a:ext cx="6576392" cy="597569"/>
      </dsp:txXfrm>
    </dsp:sp>
    <dsp:sp modelId="{6595FF99-DA30-4B4B-BBCB-F14D4DD52B8C}">
      <dsp:nvSpPr>
        <dsp:cNvPr id="0" name=""/>
        <dsp:cNvSpPr/>
      </dsp:nvSpPr>
      <dsp:spPr>
        <a:xfrm>
          <a:off x="3211" y="2284234"/>
          <a:ext cx="2189989" cy="509040"/>
        </a:xfrm>
        <a:prstGeom prst="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baseline="0" dirty="0">
              <a:latin typeface="+mj-lt"/>
            </a:rPr>
            <a:t>Diploma VMBO-t</a:t>
          </a:r>
        </a:p>
      </dsp:txBody>
      <dsp:txXfrm>
        <a:off x="3211" y="2284234"/>
        <a:ext cx="2189989" cy="509040"/>
      </dsp:txXfrm>
    </dsp:sp>
    <dsp:sp modelId="{DD59724A-B8A8-4864-8B0D-6C6F80939245}">
      <dsp:nvSpPr>
        <dsp:cNvPr id="0" name=""/>
        <dsp:cNvSpPr/>
      </dsp:nvSpPr>
      <dsp:spPr>
        <a:xfrm>
          <a:off x="2193201" y="2284234"/>
          <a:ext cx="2189989" cy="509040"/>
        </a:xfrm>
        <a:prstGeom prst="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nl-NL" sz="1400" kern="1200" baseline="0" dirty="0">
              <a:latin typeface="+mj-lt"/>
            </a:rPr>
            <a:t>Diploma HAVO</a:t>
          </a:r>
        </a:p>
        <a:p>
          <a:pPr marL="0" lvl="0" indent="0" algn="ctr" defTabSz="622300">
            <a:lnSpc>
              <a:spcPct val="90000"/>
            </a:lnSpc>
            <a:spcBef>
              <a:spcPct val="0"/>
            </a:spcBef>
            <a:spcAft>
              <a:spcPct val="35000"/>
            </a:spcAft>
            <a:buNone/>
          </a:pPr>
          <a:r>
            <a:rPr lang="nl-NL" sz="1000" kern="1200" baseline="0" dirty="0">
              <a:latin typeface="+mj-lt"/>
            </a:rPr>
            <a:t>3</a:t>
          </a:r>
          <a:r>
            <a:rPr lang="nl-NL" sz="1000" kern="1200" baseline="30000" dirty="0">
              <a:latin typeface="+mj-lt"/>
            </a:rPr>
            <a:t>e</a:t>
          </a:r>
          <a:r>
            <a:rPr lang="nl-NL" sz="1000" kern="1200" baseline="0" dirty="0">
              <a:latin typeface="+mj-lt"/>
            </a:rPr>
            <a:t> klas is fase 2, 4</a:t>
          </a:r>
          <a:r>
            <a:rPr lang="nl-NL" sz="1000" kern="1200" baseline="30000" dirty="0">
              <a:latin typeface="+mj-lt"/>
            </a:rPr>
            <a:t>e</a:t>
          </a:r>
          <a:r>
            <a:rPr lang="nl-NL" sz="1000" kern="1200" baseline="0" dirty="0">
              <a:latin typeface="+mj-lt"/>
            </a:rPr>
            <a:t> en 5</a:t>
          </a:r>
          <a:r>
            <a:rPr lang="nl-NL" sz="1000" kern="1200" baseline="30000" dirty="0">
              <a:latin typeface="+mj-lt"/>
            </a:rPr>
            <a:t>e</a:t>
          </a:r>
          <a:r>
            <a:rPr lang="nl-NL" sz="1000" kern="1200" baseline="0" dirty="0">
              <a:latin typeface="+mj-lt"/>
            </a:rPr>
            <a:t> zijn fase 3</a:t>
          </a:r>
        </a:p>
      </dsp:txBody>
      <dsp:txXfrm>
        <a:off x="2193201" y="2284234"/>
        <a:ext cx="2189989" cy="509040"/>
      </dsp:txXfrm>
    </dsp:sp>
    <dsp:sp modelId="{2C269F17-0DCE-4C94-AE0F-C7748A276663}">
      <dsp:nvSpPr>
        <dsp:cNvPr id="0" name=""/>
        <dsp:cNvSpPr/>
      </dsp:nvSpPr>
      <dsp:spPr>
        <a:xfrm>
          <a:off x="4383190" y="2284234"/>
          <a:ext cx="2189989" cy="509040"/>
        </a:xfrm>
        <a:prstGeom prst="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baseline="0" dirty="0">
              <a:latin typeface="+mj-lt"/>
            </a:rPr>
            <a:t>Maatwerk</a:t>
          </a:r>
          <a:endParaRPr lang="nl-NL" sz="2700" kern="1200" dirty="0">
            <a:latin typeface="+mj-lt"/>
          </a:endParaRPr>
        </a:p>
      </dsp:txBody>
      <dsp:txXfrm>
        <a:off x="4383190" y="2284234"/>
        <a:ext cx="2189989" cy="509040"/>
      </dsp:txXfrm>
    </dsp:sp>
    <dsp:sp modelId="{A0696FD3-5C66-454B-9AA6-1160719C78BC}">
      <dsp:nvSpPr>
        <dsp:cNvPr id="0" name=""/>
        <dsp:cNvSpPr/>
      </dsp:nvSpPr>
      <dsp:spPr>
        <a:xfrm rot="10800000">
          <a:off x="0" y="791"/>
          <a:ext cx="6576392" cy="1702477"/>
        </a:xfrm>
        <a:prstGeom prst="upArrowCallou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solidFill>
            <a:schemeClr val="bg2">
              <a:lumMod val="25000"/>
            </a:schemeClr>
          </a:solidFill>
          <a:prstDash val="solid"/>
        </a:ln>
        <a:effectLst>
          <a:outerShdw blurRad="57150" dist="38100" dir="5400000" algn="ctr" rotWithShape="0">
            <a:schemeClr val="accent3">
              <a:shade val="9000"/>
              <a:alpha val="48000"/>
              <a:satMod val="105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l-NL" sz="2500" kern="1200" baseline="0" dirty="0">
              <a:latin typeface="+mj-lt"/>
            </a:rPr>
            <a:t>Onderbouw / Basisvorming </a:t>
          </a:r>
        </a:p>
      </dsp:txBody>
      <dsp:txXfrm rot="-10800000">
        <a:off x="0" y="791"/>
        <a:ext cx="6576392" cy="597569"/>
      </dsp:txXfrm>
    </dsp:sp>
    <dsp:sp modelId="{73B3D3E3-B792-4324-8189-AC89091A6BA8}">
      <dsp:nvSpPr>
        <dsp:cNvPr id="0" name=""/>
        <dsp:cNvSpPr/>
      </dsp:nvSpPr>
      <dsp:spPr>
        <a:xfrm>
          <a:off x="0" y="598361"/>
          <a:ext cx="6576392" cy="509040"/>
        </a:xfrm>
        <a:prstGeom prst="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baseline="0" dirty="0">
              <a:latin typeface="+mj-lt"/>
            </a:rPr>
            <a:t>2 jarige basisvorming (WKWZ)</a:t>
          </a:r>
        </a:p>
      </dsp:txBody>
      <dsp:txXfrm>
        <a:off x="0" y="598361"/>
        <a:ext cx="6576392" cy="50904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59053-2359-4626-81A2-F0A8E5CF3D6D}" type="datetimeFigureOut">
              <a:rPr lang="nl-NL" smtClean="0"/>
              <a:t>23-02-2022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92298-283D-429E-81A5-BAA0D07EADCC}" type="slidenum">
              <a:rPr lang="nl-NL" smtClean="0"/>
              <a:t>‹nr.›</a:t>
            </a:fld>
            <a:endParaRPr lang="nl-NL"/>
          </a:p>
        </p:txBody>
      </p:sp>
    </p:spTree>
    <p:extLst>
      <p:ext uri="{BB962C8B-B14F-4D97-AF65-F5344CB8AC3E}">
        <p14:creationId xmlns:p14="http://schemas.microsoft.com/office/powerpoint/2010/main" val="177189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46CB4E-4A7C-4868-BC38-CE592ACE66FF}" type="slidenum">
              <a:rPr lang="nl-NL" altLang="nl-NL" smtClean="0">
                <a:latin typeface="Arial" panose="020B0604020202020204" pitchFamily="34" charset="0"/>
              </a:rPr>
              <a:pPr>
                <a:spcBef>
                  <a:spcPct val="0"/>
                </a:spcBef>
              </a:pPr>
              <a:t>1</a:t>
            </a:fld>
            <a:endParaRPr lang="nl-NL" altLang="nl-NL">
              <a:latin typeface="Arial" panose="020B0604020202020204" pitchFamily="34" charset="0"/>
            </a:endParaRPr>
          </a:p>
        </p:txBody>
      </p:sp>
    </p:spTree>
    <p:extLst>
      <p:ext uri="{BB962C8B-B14F-4D97-AF65-F5344CB8AC3E}">
        <p14:creationId xmlns:p14="http://schemas.microsoft.com/office/powerpoint/2010/main" val="421165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D3B4DFB-813A-4C56-8F97-7BE2BA092F3E}"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323101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1C92298-283D-429E-81A5-BAA0D07EADCC}" type="slidenum">
              <a:rPr lang="nl-NL" smtClean="0"/>
              <a:t>6</a:t>
            </a:fld>
            <a:endParaRPr lang="nl-NL"/>
          </a:p>
        </p:txBody>
      </p:sp>
    </p:spTree>
    <p:extLst>
      <p:ext uri="{BB962C8B-B14F-4D97-AF65-F5344CB8AC3E}">
        <p14:creationId xmlns:p14="http://schemas.microsoft.com/office/powerpoint/2010/main" val="309089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Achterwacht: wanneer het even niet gaat in de les. Er bestaat een stappenplan. Activiteiten gericht op terugkeer in de klas/naar de les.</a:t>
            </a:r>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98FC2F-E610-48AD-8FD2-C97AE5CDB9CB}" type="slidenum">
              <a:rPr lang="nl-NL" altLang="nl-NL" smtClean="0">
                <a:latin typeface="Arial" panose="020B0604020202020204" pitchFamily="34" charset="0"/>
              </a:rPr>
              <a:pPr>
                <a:spcBef>
                  <a:spcPct val="0"/>
                </a:spcBef>
              </a:pPr>
              <a:t>15</a:t>
            </a:fld>
            <a:endParaRPr lang="nl-NL" altLang="nl-NL">
              <a:latin typeface="Arial" panose="020B0604020202020204" pitchFamily="34" charset="0"/>
            </a:endParaRPr>
          </a:p>
        </p:txBody>
      </p:sp>
    </p:spTree>
    <p:extLst>
      <p:ext uri="{BB962C8B-B14F-4D97-AF65-F5344CB8AC3E}">
        <p14:creationId xmlns:p14="http://schemas.microsoft.com/office/powerpoint/2010/main" val="283435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Onderwijs / PNB midden</a:t>
            </a:r>
            <a:r>
              <a:rPr lang="nl-NL" altLang="nl-NL" baseline="0" dirty="0"/>
              <a:t> in de samenleving, we willen het niet alleen doen maar met onze ketenpartners, bruggen bouwen naar een passend uitstroomperspectief. De leerling en zijn/haar mogelijkheden en ondersteuningsvragen staat centraal.</a:t>
            </a:r>
            <a:endParaRPr lang="nl-NL" altLang="nl-NL" dirty="0"/>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FDFDCE-2CFB-46C8-B5AA-F3863C2C8FFD}" type="slidenum">
              <a:rPr lang="nl-NL" altLang="nl-NL" smtClean="0">
                <a:solidFill>
                  <a:prstClr val="black"/>
                </a:solidFill>
                <a:latin typeface="Arial" panose="020B0604020202020204" pitchFamily="34" charset="0"/>
              </a:rPr>
              <a:pPr>
                <a:spcBef>
                  <a:spcPct val="0"/>
                </a:spcBef>
              </a:pPr>
              <a:t>17</a:t>
            </a:fld>
            <a:endParaRPr lang="nl-NL" altLang="nl-NL">
              <a:solidFill>
                <a:prstClr val="black"/>
              </a:solidFill>
              <a:latin typeface="Arial" panose="020B0604020202020204" pitchFamily="34" charset="0"/>
            </a:endParaRPr>
          </a:p>
        </p:txBody>
      </p:sp>
    </p:spTree>
    <p:extLst>
      <p:ext uri="{BB962C8B-B14F-4D97-AF65-F5344CB8AC3E}">
        <p14:creationId xmlns:p14="http://schemas.microsoft.com/office/powerpoint/2010/main" val="283006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30" name="Date Placeholder 29"/>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19" name="Footer Placeholder 18"/>
          <p:cNvSpPr>
            <a:spLocks noGrp="1"/>
          </p:cNvSpPr>
          <p:nvPr>
            <p:ph type="ftr" sz="quarter" idx="11"/>
          </p:nvPr>
        </p:nvSpPr>
        <p:spPr/>
        <p:txBody>
          <a:bodyPr/>
          <a:lstStyle/>
          <a:p>
            <a:endParaRPr lang="nl-NL">
              <a:solidFill>
                <a:prstClr val="black">
                  <a:lumMod val="65000"/>
                  <a:lumOff val="35000"/>
                </a:prstClr>
              </a:solidFill>
            </a:endParaRPr>
          </a:p>
        </p:txBody>
      </p:sp>
      <p:sp>
        <p:nvSpPr>
          <p:cNvPr id="27" name="Slide Number Placeholder 26"/>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a:t>Klik om de stijl te bewerken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Date Placeholder 3"/>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nl-N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nl-NL"/>
              <a:t>Klik om de stijl te bewerken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Date Placeholder 3"/>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nl-N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27088" y="762001"/>
            <a:ext cx="7859712" cy="52578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Rectangle 5"/>
          <p:cNvSpPr>
            <a:spLocks noGrp="1" noChangeArrowheads="1"/>
          </p:cNvSpPr>
          <p:nvPr>
            <p:ph type="ftr" sz="quarter"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39091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a:t>Klik om de stijl te bewerken</a:t>
            </a:r>
            <a:endParaRPr kumimoji="0" lang="en-US"/>
          </a:p>
        </p:txBody>
      </p:sp>
      <p:sp>
        <p:nvSpPr>
          <p:cNvPr id="3" name="Content Placeholder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Date Placeholder 3"/>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nl-N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Date Placeholder 3"/>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nl-N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nl-NL"/>
              <a:t>Klik om de stijl te bewerken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Date Placeholder 4"/>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nl-N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nl-NL"/>
              <a:t>Klik om de stijl te bewerken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Date Placeholder 6"/>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nl-N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Date Placeholder 2"/>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nl-N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nl-N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a:t>Klik om de modelstijlen te bewerken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Date Placeholder 4"/>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nl-N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a:t>Klik om de stijl te bewerken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Date Placeholder 4"/>
          <p:cNvSpPr>
            <a:spLocks noGrp="1"/>
          </p:cNvSpPr>
          <p:nvPr>
            <p:ph type="dt" sz="half" idx="10"/>
          </p:nvPr>
        </p:nvSpPr>
        <p:spPr/>
        <p:txBody>
          <a:body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nl-NL">
              <a:solidFill>
                <a:prstClr val="black">
                  <a:lumMod val="65000"/>
                  <a:lumOff val="3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a:t>Klik op het pictogram als u een afbeelding wilt toevoegen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a:t>Klik om de stijl te bewerken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7518E1-A402-448F-B26A-FA40BF07B212}" type="datetimeFigureOut">
              <a:rPr lang="nl-NL" smtClean="0">
                <a:solidFill>
                  <a:prstClr val="black">
                    <a:lumMod val="65000"/>
                    <a:lumOff val="35000"/>
                  </a:prstClr>
                </a:solidFill>
              </a:rPr>
              <a:pPr/>
              <a:t>23-02-2022</a:t>
            </a:fld>
            <a:endParaRPr lang="nl-NL">
              <a:solidFill>
                <a:prstClr val="black">
                  <a:lumMod val="65000"/>
                  <a:lumOff val="3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solidFill>
                <a:prstClr val="black">
                  <a:lumMod val="65000"/>
                  <a:lumOff val="3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117FEF-8B26-48DD-B863-F08331E0D123}" type="slidenum">
              <a:rPr lang="nl-NL" smtClean="0">
                <a:solidFill>
                  <a:prstClr val="black">
                    <a:lumMod val="65000"/>
                    <a:lumOff val="35000"/>
                  </a:prstClr>
                </a:solidFill>
              </a:rPr>
              <a:pPr/>
              <a:t>‹nr.›</a:t>
            </a:fld>
            <a:endParaRPr lang="nl-NL">
              <a:solidFill>
                <a:prstClr val="black">
                  <a:lumMod val="65000"/>
                  <a:lumOff val="3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5733256"/>
            <a:ext cx="7596336" cy="954107"/>
          </a:xfrm>
          <a:prstGeom prst="rect">
            <a:avLst/>
          </a:prstGeom>
          <a:noFill/>
        </p:spPr>
        <p:txBody>
          <a:bodyPr wrap="square" rtlCol="0">
            <a:spAutoFit/>
          </a:bodyPr>
          <a:lstStyle/>
          <a:p>
            <a:pPr algn="ctr"/>
            <a:r>
              <a:rPr lang="nl-NL" sz="2800" dirty="0">
                <a:solidFill>
                  <a:schemeClr val="bg1"/>
                </a:solidFill>
              </a:rPr>
              <a:t>Welkom </a:t>
            </a:r>
          </a:p>
          <a:p>
            <a:pPr algn="ctr"/>
            <a:r>
              <a:rPr lang="nl-NL" sz="2800" dirty="0">
                <a:solidFill>
                  <a:schemeClr val="bg1"/>
                </a:solidFill>
              </a:rPr>
              <a:t>Schooljaar 2021-2022 en daarna….</a:t>
            </a:r>
          </a:p>
        </p:txBody>
      </p:sp>
      <p:sp>
        <p:nvSpPr>
          <p:cNvPr id="3" name="Tekstvak 2"/>
          <p:cNvSpPr txBox="1"/>
          <p:nvPr/>
        </p:nvSpPr>
        <p:spPr>
          <a:xfrm>
            <a:off x="899592" y="1196752"/>
            <a:ext cx="6696744" cy="1323439"/>
          </a:xfrm>
          <a:prstGeom prst="rect">
            <a:avLst/>
          </a:prstGeom>
          <a:noFill/>
        </p:spPr>
        <p:txBody>
          <a:bodyPr wrap="square" rtlCol="0">
            <a:spAutoFit/>
          </a:bodyPr>
          <a:lstStyle/>
          <a:p>
            <a:r>
              <a:rPr lang="nl-NL" sz="2800" dirty="0">
                <a:solidFill>
                  <a:schemeClr val="bg1"/>
                </a:solidFill>
              </a:rPr>
              <a:t>Algemene info t.b.v. open dag 23-2-’22</a:t>
            </a:r>
          </a:p>
          <a:p>
            <a:endParaRPr lang="nl-NL" sz="2800" dirty="0">
              <a:solidFill>
                <a:schemeClr val="bg1"/>
              </a:solidFill>
            </a:endParaRPr>
          </a:p>
          <a:p>
            <a:r>
              <a:rPr lang="nl-NL" sz="2400" b="1" dirty="0">
                <a:solidFill>
                  <a:schemeClr val="bg1"/>
                </a:solidFill>
              </a:rPr>
              <a:t>Park Neerbosch</a:t>
            </a:r>
          </a:p>
        </p:txBody>
      </p:sp>
      <p:pic>
        <p:nvPicPr>
          <p:cNvPr id="6" name="Afbeelding 1" descr="cid:f08779e2-f3b6-4da2-8408-6c43f77e2d4a">
            <a:extLst>
              <a:ext uri="{FF2B5EF4-FFF2-40B4-BE49-F238E27FC236}">
                <a16:creationId xmlns:a16="http://schemas.microsoft.com/office/drawing/2014/main" id="{202AC9C9-FC91-A74A-AD45-5CAB164BD98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00" b="98000" l="1000" r="97000">
                        <a14:foregroundMark x1="51500" y1="15000" x2="51500" y2="15000"/>
                        <a14:foregroundMark x1="59500" y1="15000" x2="59500" y2="15000"/>
                        <a14:foregroundMark x1="69000" y1="15000" x2="69000" y2="15000"/>
                        <a14:foregroundMark x1="70000" y1="13000" x2="70000" y2="13000"/>
                        <a14:foregroundMark x1="59000" y1="9000" x2="80000" y2="14000"/>
                        <a14:foregroundMark x1="80000" y1="14000" x2="61500" y2="17000"/>
                        <a14:foregroundMark x1="61500" y1="17000" x2="77000" y2="20000"/>
                        <a14:foregroundMark x1="77000" y1="20000" x2="67000" y2="27000"/>
                        <a14:foregroundMark x1="67000" y1="27000" x2="77500" y2="27000"/>
                        <a14:foregroundMark x1="77500" y1="27000" x2="69000" y2="31000"/>
                        <a14:foregroundMark x1="69000" y1="31000" x2="78500" y2="34000"/>
                        <a14:foregroundMark x1="78500" y1="34000" x2="58000" y2="38000"/>
                        <a14:foregroundMark x1="58000" y1="38000" x2="70000" y2="41000"/>
                        <a14:foregroundMark x1="70000" y1="41000" x2="50500" y2="44000"/>
                        <a14:foregroundMark x1="50500" y1="44000" x2="62500" y2="48000"/>
                        <a14:foregroundMark x1="62500" y1="48000" x2="59500" y2="57000"/>
                        <a14:foregroundMark x1="92000" y1="12000" x2="97500" y2="25000"/>
                        <a14:foregroundMark x1="97500" y1="25000" x2="94500" y2="40000"/>
                        <a14:foregroundMark x1="94500" y1="40000" x2="91500" y2="46000"/>
                        <a14:foregroundMark x1="95500" y1="19000" x2="97000" y2="35000"/>
                        <a14:foregroundMark x1="11000" y1="90000" x2="1000" y2="98000"/>
                      </a14:backgroundRemoval>
                    </a14:imgEffect>
                  </a14:imgLayer>
                </a14:imgProps>
              </a:ext>
              <a:ext uri="{28A0092B-C50C-407E-A947-70E740481C1C}">
                <a14:useLocalDpi xmlns:a14="http://schemas.microsoft.com/office/drawing/2010/main" val="0"/>
              </a:ext>
            </a:extLst>
          </a:blip>
          <a:srcRect/>
          <a:stretch>
            <a:fillRect/>
          </a:stretch>
        </p:blipFill>
        <p:spPr bwMode="auto">
          <a:xfrm>
            <a:off x="3347864" y="2016646"/>
            <a:ext cx="5649416" cy="28247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22865"/>
            <a:ext cx="6840760" cy="437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755576" y="435705"/>
            <a:ext cx="7992888" cy="923330"/>
          </a:xfrm>
          <a:prstGeom prst="rect">
            <a:avLst/>
          </a:prstGeom>
          <a:noFill/>
        </p:spPr>
        <p:txBody>
          <a:bodyPr wrap="square" rtlCol="0">
            <a:spAutoFit/>
          </a:bodyPr>
          <a:lstStyle/>
          <a:p>
            <a:r>
              <a:rPr lang="nl-NL" dirty="0"/>
              <a:t>We visualiseren ontwikkeling 4x per jaar met  “De Radar”.</a:t>
            </a:r>
          </a:p>
          <a:p>
            <a:r>
              <a:rPr lang="nl-NL" dirty="0"/>
              <a:t>Het instrument wordt gebuikt bij interne besprekingen, maar dient ook als onderlegger voor gesprekken met ouders.</a:t>
            </a:r>
          </a:p>
        </p:txBody>
      </p:sp>
    </p:spTree>
    <p:extLst>
      <p:ext uri="{BB962C8B-B14F-4D97-AF65-F5344CB8AC3E}">
        <p14:creationId xmlns:p14="http://schemas.microsoft.com/office/powerpoint/2010/main" val="201494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hthoek 48"/>
          <p:cNvSpPr/>
          <p:nvPr/>
        </p:nvSpPr>
        <p:spPr>
          <a:xfrm>
            <a:off x="1248665" y="1950871"/>
            <a:ext cx="2219997" cy="543856"/>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2" name="Groep 1"/>
          <p:cNvGrpSpPr/>
          <p:nvPr/>
        </p:nvGrpSpPr>
        <p:grpSpPr>
          <a:xfrm>
            <a:off x="1260772" y="3054613"/>
            <a:ext cx="6642912" cy="851936"/>
            <a:chOff x="-100544" y="7373072"/>
            <a:chExt cx="6618755" cy="3321518"/>
          </a:xfrm>
        </p:grpSpPr>
        <p:sp>
          <p:nvSpPr>
            <p:cNvPr id="30" name="Rechthoek 29"/>
            <p:cNvSpPr/>
            <p:nvPr/>
          </p:nvSpPr>
          <p:spPr>
            <a:xfrm>
              <a:off x="-100544" y="7373072"/>
              <a:ext cx="6561928" cy="3321518"/>
            </a:xfrm>
            <a:prstGeom prst="rect">
              <a:avLst/>
            </a:prstGeom>
          </p:spPr>
          <p:style>
            <a:lnRef idx="1">
              <a:schemeClr val="accent2"/>
            </a:lnRef>
            <a:fillRef idx="2">
              <a:schemeClr val="accent2"/>
            </a:fillRef>
            <a:effectRef idx="1">
              <a:schemeClr val="accent2"/>
            </a:effectRef>
            <a:fontRef idx="minor">
              <a:schemeClr val="dk1"/>
            </a:fontRef>
          </p:style>
        </p:sp>
        <p:sp>
          <p:nvSpPr>
            <p:cNvPr id="31" name="Rechthoek 30"/>
            <p:cNvSpPr/>
            <p:nvPr/>
          </p:nvSpPr>
          <p:spPr>
            <a:xfrm>
              <a:off x="-58181" y="8865598"/>
              <a:ext cx="6576392" cy="59774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7800" tIns="177800" rIns="177800" bIns="177800" numCol="1" spcCol="1270" anchor="ctr" anchorCtr="0">
              <a:noAutofit/>
            </a:bodyPr>
            <a:lstStyle/>
            <a:p>
              <a:pPr algn="ctr" defTabSz="1111250">
                <a:lnSpc>
                  <a:spcPct val="90000"/>
                </a:lnSpc>
                <a:spcBef>
                  <a:spcPct val="0"/>
                </a:spcBef>
                <a:spcAft>
                  <a:spcPct val="35000"/>
                </a:spcAft>
              </a:pPr>
              <a:endParaRPr lang="nl-NL" sz="2000" dirty="0">
                <a:solidFill>
                  <a:prstClr val="black"/>
                </a:solidFill>
                <a:latin typeface="+mj-lt"/>
              </a:endParaRPr>
            </a:p>
            <a:p>
              <a:pPr algn="ctr" defTabSz="1111250">
                <a:lnSpc>
                  <a:spcPct val="90000"/>
                </a:lnSpc>
                <a:spcBef>
                  <a:spcPct val="0"/>
                </a:spcBef>
                <a:spcAft>
                  <a:spcPct val="35000"/>
                </a:spcAft>
              </a:pPr>
              <a:r>
                <a:rPr lang="nl-NL" dirty="0">
                  <a:solidFill>
                    <a:prstClr val="black"/>
                  </a:solidFill>
                  <a:latin typeface="+mj-lt"/>
                </a:rPr>
                <a:t>Uitstroombestemming</a:t>
              </a:r>
            </a:p>
          </p:txBody>
        </p:sp>
      </p:grpSp>
      <p:grpSp>
        <p:nvGrpSpPr>
          <p:cNvPr id="3" name="Groep 2"/>
          <p:cNvGrpSpPr/>
          <p:nvPr/>
        </p:nvGrpSpPr>
        <p:grpSpPr>
          <a:xfrm>
            <a:off x="1260772" y="3873042"/>
            <a:ext cx="2218815" cy="509194"/>
            <a:chOff x="-23032" y="2684573"/>
            <a:chExt cx="2218815" cy="509194"/>
          </a:xfrm>
        </p:grpSpPr>
        <p:sp>
          <p:nvSpPr>
            <p:cNvPr id="28" name="Rechthoek 27"/>
            <p:cNvSpPr/>
            <p:nvPr/>
          </p:nvSpPr>
          <p:spPr>
            <a:xfrm>
              <a:off x="5794" y="2684574"/>
              <a:ext cx="2189989" cy="509193"/>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echthoek 28"/>
            <p:cNvSpPr/>
            <p:nvPr/>
          </p:nvSpPr>
          <p:spPr>
            <a:xfrm>
              <a:off x="-23032" y="2684573"/>
              <a:ext cx="2189989" cy="509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500" dirty="0">
                  <a:solidFill>
                    <a:srgbClr val="FF0000"/>
                  </a:solidFill>
                  <a:latin typeface="+mj-lt"/>
                </a:rPr>
                <a:t>Arrangement instroom</a:t>
              </a:r>
            </a:p>
            <a:p>
              <a:pPr algn="ctr" defTabSz="666750">
                <a:lnSpc>
                  <a:spcPct val="90000"/>
                </a:lnSpc>
                <a:spcBef>
                  <a:spcPct val="0"/>
                </a:spcBef>
                <a:spcAft>
                  <a:spcPct val="35000"/>
                </a:spcAft>
              </a:pPr>
              <a:r>
                <a:rPr lang="nl-NL" sz="1500" dirty="0">
                  <a:solidFill>
                    <a:srgbClr val="FF0000"/>
                  </a:solidFill>
                  <a:latin typeface="+mj-lt"/>
                </a:rPr>
                <a:t>MBO -3-4, Havo</a:t>
              </a:r>
            </a:p>
          </p:txBody>
        </p:sp>
      </p:grpSp>
      <p:grpSp>
        <p:nvGrpSpPr>
          <p:cNvPr id="4" name="Groep 3"/>
          <p:cNvGrpSpPr/>
          <p:nvPr/>
        </p:nvGrpSpPr>
        <p:grpSpPr>
          <a:xfrm>
            <a:off x="3485496" y="3855295"/>
            <a:ext cx="2189989" cy="509193"/>
            <a:chOff x="2243746" y="1090459"/>
            <a:chExt cx="2189989" cy="509193"/>
          </a:xfrm>
        </p:grpSpPr>
        <p:sp>
          <p:nvSpPr>
            <p:cNvPr id="26" name="Rechthoek 25"/>
            <p:cNvSpPr/>
            <p:nvPr/>
          </p:nvSpPr>
          <p:spPr>
            <a:xfrm>
              <a:off x="2243746" y="1090459"/>
              <a:ext cx="2189989" cy="509193"/>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echthoek 26"/>
            <p:cNvSpPr/>
            <p:nvPr/>
          </p:nvSpPr>
          <p:spPr>
            <a:xfrm>
              <a:off x="2243746" y="1090459"/>
              <a:ext cx="2189989" cy="509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500" dirty="0">
                  <a:solidFill>
                    <a:srgbClr val="FF0000"/>
                  </a:solidFill>
                  <a:latin typeface="+mj-lt"/>
                </a:rPr>
                <a:t>Arrangement instroom</a:t>
              </a:r>
            </a:p>
            <a:p>
              <a:pPr algn="ctr" defTabSz="666750">
                <a:lnSpc>
                  <a:spcPct val="90000"/>
                </a:lnSpc>
                <a:spcBef>
                  <a:spcPct val="0"/>
                </a:spcBef>
                <a:spcAft>
                  <a:spcPct val="35000"/>
                </a:spcAft>
              </a:pPr>
              <a:r>
                <a:rPr lang="nl-NL" sz="1500" dirty="0">
                  <a:solidFill>
                    <a:srgbClr val="FF0000"/>
                  </a:solidFill>
                  <a:latin typeface="+mj-lt"/>
                </a:rPr>
                <a:t>MBO 3-4, VWO, HBO</a:t>
              </a:r>
            </a:p>
          </p:txBody>
        </p:sp>
      </p:grpSp>
      <p:grpSp>
        <p:nvGrpSpPr>
          <p:cNvPr id="5" name="Groep 4"/>
          <p:cNvGrpSpPr/>
          <p:nvPr/>
        </p:nvGrpSpPr>
        <p:grpSpPr>
          <a:xfrm>
            <a:off x="5644617" y="3873040"/>
            <a:ext cx="2214948" cy="509196"/>
            <a:chOff x="4360813" y="2684571"/>
            <a:chExt cx="2214948" cy="509196"/>
          </a:xfrm>
        </p:grpSpPr>
        <p:sp>
          <p:nvSpPr>
            <p:cNvPr id="24" name="Rechthoek 23"/>
            <p:cNvSpPr/>
            <p:nvPr/>
          </p:nvSpPr>
          <p:spPr>
            <a:xfrm>
              <a:off x="4385772" y="2684574"/>
              <a:ext cx="2189989" cy="509193"/>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echthoek 24"/>
            <p:cNvSpPr/>
            <p:nvPr/>
          </p:nvSpPr>
          <p:spPr>
            <a:xfrm>
              <a:off x="4360813" y="2684571"/>
              <a:ext cx="2189989" cy="509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000" dirty="0">
                  <a:solidFill>
                    <a:srgbClr val="FF0000"/>
                  </a:solidFill>
                  <a:latin typeface="+mj-lt"/>
                </a:rPr>
                <a:t>Arrangement instroom</a:t>
              </a:r>
            </a:p>
            <a:p>
              <a:pPr algn="ctr" defTabSz="666750">
                <a:lnSpc>
                  <a:spcPct val="90000"/>
                </a:lnSpc>
                <a:spcBef>
                  <a:spcPct val="0"/>
                </a:spcBef>
                <a:spcAft>
                  <a:spcPct val="35000"/>
                </a:spcAft>
              </a:pPr>
              <a:r>
                <a:rPr lang="nl-NL" sz="1000" dirty="0">
                  <a:solidFill>
                    <a:srgbClr val="FF0000"/>
                  </a:solidFill>
                  <a:latin typeface="+mj-lt"/>
                </a:rPr>
                <a:t>MBO entree, arbeid, VO, vso, dagbesteding</a:t>
              </a:r>
            </a:p>
          </p:txBody>
        </p:sp>
      </p:grpSp>
      <p:grpSp>
        <p:nvGrpSpPr>
          <p:cNvPr id="6" name="Groep 5"/>
          <p:cNvGrpSpPr/>
          <p:nvPr/>
        </p:nvGrpSpPr>
        <p:grpSpPr>
          <a:xfrm>
            <a:off x="1286385" y="764704"/>
            <a:ext cx="6593218" cy="1008111"/>
            <a:chOff x="-7987" y="2416294"/>
            <a:chExt cx="6593218" cy="1702477"/>
          </a:xfrm>
        </p:grpSpPr>
        <p:sp>
          <p:nvSpPr>
            <p:cNvPr id="22" name="Toelichting met PIJL-OMHOOG 21"/>
            <p:cNvSpPr/>
            <p:nvPr/>
          </p:nvSpPr>
          <p:spPr>
            <a:xfrm rot="10800000">
              <a:off x="-7987" y="2416294"/>
              <a:ext cx="6576392" cy="1702477"/>
            </a:xfrm>
            <a:prstGeom prst="upArrowCallout">
              <a:avLst/>
            </a:prstGeom>
          </p:spPr>
          <p:style>
            <a:lnRef idx="1">
              <a:schemeClr val="accent1"/>
            </a:lnRef>
            <a:fillRef idx="2">
              <a:schemeClr val="accent1"/>
            </a:fillRef>
            <a:effectRef idx="1">
              <a:schemeClr val="accent1"/>
            </a:effectRef>
            <a:fontRef idx="minor">
              <a:schemeClr val="dk1"/>
            </a:fontRef>
          </p:style>
        </p:sp>
        <p:sp>
          <p:nvSpPr>
            <p:cNvPr id="23" name="Toelichting met PIJL-OMHOOG 12"/>
            <p:cNvSpPr/>
            <p:nvPr/>
          </p:nvSpPr>
          <p:spPr>
            <a:xfrm>
              <a:off x="8839" y="2691658"/>
              <a:ext cx="6576392" cy="5975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7800" tIns="177800" rIns="177800" bIns="177800" numCol="1" spcCol="1270" anchor="ctr" anchorCtr="0">
              <a:noAutofit/>
            </a:bodyPr>
            <a:lstStyle/>
            <a:p>
              <a:pPr algn="ctr" defTabSz="1111250">
                <a:lnSpc>
                  <a:spcPct val="90000"/>
                </a:lnSpc>
                <a:spcBef>
                  <a:spcPct val="0"/>
                </a:spcBef>
                <a:spcAft>
                  <a:spcPct val="35000"/>
                </a:spcAft>
              </a:pPr>
              <a:r>
                <a:rPr lang="nl-NL" sz="2500" dirty="0">
                  <a:solidFill>
                    <a:prstClr val="black"/>
                  </a:solidFill>
                  <a:latin typeface="+mj-lt"/>
                </a:rPr>
                <a:t>Bovenbouw arrangementen PNB</a:t>
              </a:r>
            </a:p>
          </p:txBody>
        </p:sp>
      </p:grpSp>
      <p:grpSp>
        <p:nvGrpSpPr>
          <p:cNvPr id="7" name="Groep 6"/>
          <p:cNvGrpSpPr/>
          <p:nvPr/>
        </p:nvGrpSpPr>
        <p:grpSpPr>
          <a:xfrm>
            <a:off x="1232449" y="1979133"/>
            <a:ext cx="2239080" cy="1058336"/>
            <a:chOff x="33542" y="-218862"/>
            <a:chExt cx="2208814" cy="990585"/>
          </a:xfrm>
        </p:grpSpPr>
        <p:sp>
          <p:nvSpPr>
            <p:cNvPr id="20" name="Rechthoek 19"/>
            <p:cNvSpPr/>
            <p:nvPr/>
          </p:nvSpPr>
          <p:spPr>
            <a:xfrm>
              <a:off x="52367" y="262683"/>
              <a:ext cx="2189989" cy="509040"/>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nl-NL" sz="1400" dirty="0">
                  <a:solidFill>
                    <a:prstClr val="black">
                      <a:hueOff val="0"/>
                      <a:satOff val="0"/>
                      <a:lumOff val="0"/>
                      <a:alphaOff val="0"/>
                    </a:prstClr>
                  </a:solidFill>
                  <a:latin typeface="+mj-lt"/>
                </a:rPr>
                <a:t>Diploma VMBO-t</a:t>
              </a:r>
            </a:p>
            <a:p>
              <a:pPr algn="ctr"/>
              <a:r>
                <a:rPr lang="nl-NL" sz="1000" dirty="0">
                  <a:solidFill>
                    <a:prstClr val="black">
                      <a:hueOff val="0"/>
                      <a:satOff val="0"/>
                      <a:lumOff val="0"/>
                      <a:alphaOff val="0"/>
                    </a:prstClr>
                  </a:solidFill>
                  <a:latin typeface="+mj-lt"/>
                </a:rPr>
                <a:t>Klas 4</a:t>
              </a:r>
            </a:p>
          </p:txBody>
        </p:sp>
        <p:sp>
          <p:nvSpPr>
            <p:cNvPr id="21" name="Rechthoek 20"/>
            <p:cNvSpPr/>
            <p:nvPr/>
          </p:nvSpPr>
          <p:spPr>
            <a:xfrm>
              <a:off x="33542" y="-218862"/>
              <a:ext cx="2189989" cy="509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Diploma VMBO-t</a:t>
              </a:r>
            </a:p>
            <a:p>
              <a:pPr algn="ctr" defTabSz="666750">
                <a:lnSpc>
                  <a:spcPct val="90000"/>
                </a:lnSpc>
                <a:spcBef>
                  <a:spcPct val="0"/>
                </a:spcBef>
                <a:spcAft>
                  <a:spcPct val="35000"/>
                </a:spcAft>
              </a:pPr>
              <a:r>
                <a:rPr lang="nl-NL" sz="1000" dirty="0">
                  <a:solidFill>
                    <a:prstClr val="black">
                      <a:hueOff val="0"/>
                      <a:satOff val="0"/>
                      <a:lumOff val="0"/>
                      <a:alphaOff val="0"/>
                    </a:prstClr>
                  </a:solidFill>
                  <a:latin typeface="+mj-lt"/>
                </a:rPr>
                <a:t>klas 3</a:t>
              </a:r>
            </a:p>
          </p:txBody>
        </p:sp>
      </p:grpSp>
      <p:grpSp>
        <p:nvGrpSpPr>
          <p:cNvPr id="8" name="Groep 7"/>
          <p:cNvGrpSpPr/>
          <p:nvPr/>
        </p:nvGrpSpPr>
        <p:grpSpPr>
          <a:xfrm>
            <a:off x="3466607" y="1949351"/>
            <a:ext cx="2174968" cy="509040"/>
            <a:chOff x="2193201" y="2284234"/>
            <a:chExt cx="2189989" cy="509040"/>
          </a:xfrm>
        </p:grpSpPr>
        <p:sp>
          <p:nvSpPr>
            <p:cNvPr id="18" name="Rechthoek 17"/>
            <p:cNvSpPr/>
            <p:nvPr/>
          </p:nvSpPr>
          <p:spPr>
            <a:xfrm>
              <a:off x="2193201" y="2284234"/>
              <a:ext cx="2189989" cy="509040"/>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hthoek 18"/>
            <p:cNvSpPr/>
            <p:nvPr/>
          </p:nvSpPr>
          <p:spPr>
            <a:xfrm>
              <a:off x="2193201" y="2284234"/>
              <a:ext cx="2189989" cy="509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Diploma HAVO,</a:t>
              </a:r>
              <a:endParaRPr lang="nl-NL" sz="1000" dirty="0">
                <a:solidFill>
                  <a:prstClr val="black">
                    <a:hueOff val="0"/>
                    <a:satOff val="0"/>
                    <a:lumOff val="0"/>
                    <a:alphaOff val="0"/>
                  </a:prstClr>
                </a:solidFill>
                <a:latin typeface="+mj-lt"/>
              </a:endParaRPr>
            </a:p>
            <a:p>
              <a:pPr algn="ctr" defTabSz="666750">
                <a:lnSpc>
                  <a:spcPct val="90000"/>
                </a:lnSpc>
                <a:spcBef>
                  <a:spcPct val="0"/>
                </a:spcBef>
                <a:spcAft>
                  <a:spcPct val="35000"/>
                </a:spcAft>
              </a:pPr>
              <a:r>
                <a:rPr lang="nl-NL" sz="1000" dirty="0">
                  <a:solidFill>
                    <a:prstClr val="black">
                      <a:hueOff val="0"/>
                      <a:satOff val="0"/>
                      <a:lumOff val="0"/>
                      <a:alphaOff val="0"/>
                    </a:prstClr>
                  </a:solidFill>
                  <a:latin typeface="+mj-lt"/>
                </a:rPr>
                <a:t>Klas 3</a:t>
              </a:r>
              <a:endParaRPr lang="nl-NL" sz="1500" dirty="0">
                <a:solidFill>
                  <a:prstClr val="black">
                    <a:hueOff val="0"/>
                    <a:satOff val="0"/>
                    <a:lumOff val="0"/>
                    <a:alphaOff val="0"/>
                  </a:prstClr>
                </a:solidFill>
                <a:latin typeface="+mj-lt"/>
              </a:endParaRPr>
            </a:p>
          </p:txBody>
        </p:sp>
      </p:grpSp>
      <p:grpSp>
        <p:nvGrpSpPr>
          <p:cNvPr id="9" name="Groep 8"/>
          <p:cNvGrpSpPr/>
          <p:nvPr/>
        </p:nvGrpSpPr>
        <p:grpSpPr>
          <a:xfrm>
            <a:off x="5652072" y="2459911"/>
            <a:ext cx="2210705" cy="594702"/>
            <a:chOff x="4404855" y="565707"/>
            <a:chExt cx="2197025" cy="527682"/>
          </a:xfrm>
        </p:grpSpPr>
        <p:sp>
          <p:nvSpPr>
            <p:cNvPr id="16" name="Rechthoek 15"/>
            <p:cNvSpPr/>
            <p:nvPr/>
          </p:nvSpPr>
          <p:spPr>
            <a:xfrm>
              <a:off x="4404855" y="584349"/>
              <a:ext cx="2189989" cy="509040"/>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hthoek 16"/>
            <p:cNvSpPr/>
            <p:nvPr/>
          </p:nvSpPr>
          <p:spPr>
            <a:xfrm>
              <a:off x="4411891" y="565707"/>
              <a:ext cx="2189989" cy="509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endParaRPr lang="nl-NL" sz="2700" dirty="0">
                <a:solidFill>
                  <a:prstClr val="black">
                    <a:hueOff val="0"/>
                    <a:satOff val="0"/>
                    <a:lumOff val="0"/>
                    <a:alphaOff val="0"/>
                  </a:prstClr>
                </a:solidFill>
                <a:latin typeface="+mj-lt"/>
              </a:endParaRPr>
            </a:p>
          </p:txBody>
        </p:sp>
      </p:grpSp>
      <p:grpSp>
        <p:nvGrpSpPr>
          <p:cNvPr id="32" name="Groep 31"/>
          <p:cNvGrpSpPr/>
          <p:nvPr/>
        </p:nvGrpSpPr>
        <p:grpSpPr>
          <a:xfrm rot="10800000">
            <a:off x="1289180" y="4382236"/>
            <a:ext cx="6595537" cy="728490"/>
            <a:chOff x="-78638" y="1686664"/>
            <a:chExt cx="6655030" cy="1750471"/>
          </a:xfrm>
        </p:grpSpPr>
        <p:sp>
          <p:nvSpPr>
            <p:cNvPr id="33" name="Toelichting met PIJL-OMHOOG 32"/>
            <p:cNvSpPr/>
            <p:nvPr/>
          </p:nvSpPr>
          <p:spPr>
            <a:xfrm rot="10800000">
              <a:off x="-78638" y="1686664"/>
              <a:ext cx="6640872" cy="1750471"/>
            </a:xfrm>
            <a:prstGeom prst="upArrowCallout">
              <a:avLst/>
            </a:prstGeom>
          </p:spPr>
          <p:style>
            <a:lnRef idx="1">
              <a:schemeClr val="accent1"/>
            </a:lnRef>
            <a:fillRef idx="2">
              <a:schemeClr val="accent1"/>
            </a:fillRef>
            <a:effectRef idx="1">
              <a:schemeClr val="accent1"/>
            </a:effectRef>
            <a:fontRef idx="minor">
              <a:schemeClr val="dk1"/>
            </a:fontRef>
          </p:style>
        </p:sp>
        <p:sp>
          <p:nvSpPr>
            <p:cNvPr id="34" name="Toelichting met PIJL-OMHOOG 12"/>
            <p:cNvSpPr/>
            <p:nvPr/>
          </p:nvSpPr>
          <p:spPr>
            <a:xfrm rot="10800000">
              <a:off x="0" y="1686664"/>
              <a:ext cx="6576392" cy="5975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7800" tIns="177800" rIns="177800" bIns="177800" numCol="1" spcCol="1270" anchor="ctr" anchorCtr="0">
              <a:noAutofit/>
            </a:bodyPr>
            <a:lstStyle/>
            <a:p>
              <a:pPr algn="ctr" defTabSz="1111250">
                <a:lnSpc>
                  <a:spcPct val="90000"/>
                </a:lnSpc>
                <a:spcBef>
                  <a:spcPct val="0"/>
                </a:spcBef>
                <a:spcAft>
                  <a:spcPct val="35000"/>
                </a:spcAft>
              </a:pPr>
              <a:r>
                <a:rPr lang="nl-NL" dirty="0">
                  <a:solidFill>
                    <a:prstClr val="black"/>
                  </a:solidFill>
                  <a:latin typeface="+mj-lt"/>
                </a:rPr>
                <a:t>Instroomvereisten vanuit bestemming</a:t>
              </a:r>
            </a:p>
          </p:txBody>
        </p:sp>
      </p:grpSp>
      <p:grpSp>
        <p:nvGrpSpPr>
          <p:cNvPr id="35" name="Groep 34"/>
          <p:cNvGrpSpPr/>
          <p:nvPr/>
        </p:nvGrpSpPr>
        <p:grpSpPr>
          <a:xfrm>
            <a:off x="1278672" y="5126289"/>
            <a:ext cx="2189990" cy="1151801"/>
            <a:chOff x="-5132" y="1820106"/>
            <a:chExt cx="2189990" cy="559152"/>
          </a:xfrm>
        </p:grpSpPr>
        <p:sp>
          <p:nvSpPr>
            <p:cNvPr id="36" name="Rechthoek 35"/>
            <p:cNvSpPr/>
            <p:nvPr/>
          </p:nvSpPr>
          <p:spPr>
            <a:xfrm>
              <a:off x="-5132" y="1820106"/>
              <a:ext cx="2189989" cy="559152"/>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hthoek 36"/>
            <p:cNvSpPr/>
            <p:nvPr/>
          </p:nvSpPr>
          <p:spPr>
            <a:xfrm>
              <a:off x="-5131" y="1870065"/>
              <a:ext cx="2189989" cy="509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Diploma VMBO-T</a:t>
              </a:r>
            </a:p>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LGO-competenties</a:t>
              </a:r>
            </a:p>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LOB-dossier incl. stage</a:t>
              </a:r>
            </a:p>
            <a:p>
              <a:pPr algn="ctr" defTabSz="666750">
                <a:lnSpc>
                  <a:spcPct val="90000"/>
                </a:lnSpc>
                <a:spcBef>
                  <a:spcPct val="0"/>
                </a:spcBef>
                <a:spcAft>
                  <a:spcPct val="35000"/>
                </a:spcAft>
              </a:pPr>
              <a:endParaRPr lang="nl-NL" sz="1500" dirty="0">
                <a:solidFill>
                  <a:prstClr val="black">
                    <a:hueOff val="0"/>
                    <a:satOff val="0"/>
                    <a:lumOff val="0"/>
                    <a:alphaOff val="0"/>
                  </a:prstClr>
                </a:solidFill>
                <a:latin typeface="+mj-lt"/>
              </a:endParaRPr>
            </a:p>
          </p:txBody>
        </p:sp>
      </p:grpSp>
      <p:grpSp>
        <p:nvGrpSpPr>
          <p:cNvPr id="38" name="Groep 37"/>
          <p:cNvGrpSpPr/>
          <p:nvPr/>
        </p:nvGrpSpPr>
        <p:grpSpPr>
          <a:xfrm>
            <a:off x="3479587" y="5124952"/>
            <a:ext cx="2195898" cy="1167706"/>
            <a:chOff x="34635" y="1764054"/>
            <a:chExt cx="2195898" cy="521126"/>
          </a:xfrm>
        </p:grpSpPr>
        <p:sp>
          <p:nvSpPr>
            <p:cNvPr id="39" name="Rechthoek 38"/>
            <p:cNvSpPr/>
            <p:nvPr/>
          </p:nvSpPr>
          <p:spPr>
            <a:xfrm>
              <a:off x="40544" y="1764054"/>
              <a:ext cx="2189989" cy="509193"/>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Rechthoek 39"/>
            <p:cNvSpPr/>
            <p:nvPr/>
          </p:nvSpPr>
          <p:spPr>
            <a:xfrm>
              <a:off x="34635" y="1775987"/>
              <a:ext cx="2189989" cy="509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Diploma HAVO</a:t>
              </a:r>
            </a:p>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LGO-competenties</a:t>
              </a:r>
            </a:p>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LOB dossier incl. stage</a:t>
              </a:r>
            </a:p>
            <a:p>
              <a:pPr algn="ctr" defTabSz="666750">
                <a:lnSpc>
                  <a:spcPct val="90000"/>
                </a:lnSpc>
                <a:spcBef>
                  <a:spcPct val="0"/>
                </a:spcBef>
                <a:spcAft>
                  <a:spcPct val="35000"/>
                </a:spcAft>
              </a:pPr>
              <a:endParaRPr lang="nl-NL" sz="1500" dirty="0">
                <a:solidFill>
                  <a:prstClr val="black">
                    <a:hueOff val="0"/>
                    <a:satOff val="0"/>
                    <a:lumOff val="0"/>
                    <a:alphaOff val="0"/>
                  </a:prstClr>
                </a:solidFill>
                <a:latin typeface="+mj-lt"/>
              </a:endParaRPr>
            </a:p>
          </p:txBody>
        </p:sp>
      </p:grpSp>
      <p:grpSp>
        <p:nvGrpSpPr>
          <p:cNvPr id="41" name="Groep 40"/>
          <p:cNvGrpSpPr/>
          <p:nvPr/>
        </p:nvGrpSpPr>
        <p:grpSpPr>
          <a:xfrm>
            <a:off x="5642307" y="5124948"/>
            <a:ext cx="2261377" cy="1167710"/>
            <a:chOff x="59900" y="1819546"/>
            <a:chExt cx="2261377" cy="521128"/>
          </a:xfrm>
        </p:grpSpPr>
        <p:sp>
          <p:nvSpPr>
            <p:cNvPr id="42" name="Rechthoek 41"/>
            <p:cNvSpPr/>
            <p:nvPr/>
          </p:nvSpPr>
          <p:spPr>
            <a:xfrm>
              <a:off x="109164" y="1819546"/>
              <a:ext cx="2212113" cy="509193"/>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Rechthoek 42"/>
            <p:cNvSpPr/>
            <p:nvPr/>
          </p:nvSpPr>
          <p:spPr>
            <a:xfrm>
              <a:off x="59900" y="1831481"/>
              <a:ext cx="2189989" cy="509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200" dirty="0">
                  <a:solidFill>
                    <a:prstClr val="black">
                      <a:hueOff val="0"/>
                      <a:satOff val="0"/>
                      <a:lumOff val="0"/>
                      <a:alphaOff val="0"/>
                    </a:prstClr>
                  </a:solidFill>
                  <a:latin typeface="+mj-lt"/>
                </a:rPr>
                <a:t>Overgang H3&gt;H4=MBO3</a:t>
              </a:r>
            </a:p>
            <a:p>
              <a:pPr algn="ctr" defTabSz="666750">
                <a:lnSpc>
                  <a:spcPct val="90000"/>
                </a:lnSpc>
                <a:spcBef>
                  <a:spcPct val="0"/>
                </a:spcBef>
                <a:spcAft>
                  <a:spcPct val="35000"/>
                </a:spcAft>
              </a:pPr>
              <a:r>
                <a:rPr lang="nl-NL" sz="1200" dirty="0">
                  <a:solidFill>
                    <a:prstClr val="black">
                      <a:hueOff val="0"/>
                      <a:satOff val="0"/>
                      <a:lumOff val="0"/>
                      <a:alphaOff val="0"/>
                    </a:prstClr>
                  </a:solidFill>
                  <a:latin typeface="+mj-lt"/>
                </a:rPr>
                <a:t>Rekentoets 2F</a:t>
              </a:r>
            </a:p>
            <a:p>
              <a:pPr algn="ctr" defTabSz="666750">
                <a:lnSpc>
                  <a:spcPct val="90000"/>
                </a:lnSpc>
                <a:spcBef>
                  <a:spcPct val="0"/>
                </a:spcBef>
                <a:spcAft>
                  <a:spcPct val="35000"/>
                </a:spcAft>
              </a:pPr>
              <a:r>
                <a:rPr lang="nl-NL" sz="1200" dirty="0">
                  <a:solidFill>
                    <a:prstClr val="black">
                      <a:hueOff val="0"/>
                      <a:satOff val="0"/>
                      <a:lumOff val="0"/>
                      <a:alphaOff val="0"/>
                    </a:prstClr>
                  </a:solidFill>
                  <a:latin typeface="+mj-lt"/>
                </a:rPr>
                <a:t>LGO-competenties</a:t>
              </a:r>
            </a:p>
            <a:p>
              <a:pPr algn="ctr" defTabSz="666750">
                <a:lnSpc>
                  <a:spcPct val="90000"/>
                </a:lnSpc>
                <a:spcBef>
                  <a:spcPct val="0"/>
                </a:spcBef>
                <a:spcAft>
                  <a:spcPct val="35000"/>
                </a:spcAft>
              </a:pPr>
              <a:r>
                <a:rPr lang="nl-NL" sz="1200" dirty="0">
                  <a:solidFill>
                    <a:prstClr val="black">
                      <a:hueOff val="0"/>
                      <a:satOff val="0"/>
                      <a:lumOff val="0"/>
                      <a:alphaOff val="0"/>
                    </a:prstClr>
                  </a:solidFill>
                  <a:latin typeface="+mj-lt"/>
                </a:rPr>
                <a:t>LOB-dossier incl. stage</a:t>
              </a:r>
            </a:p>
            <a:p>
              <a:pPr algn="ctr" defTabSz="666750">
                <a:lnSpc>
                  <a:spcPct val="90000"/>
                </a:lnSpc>
                <a:spcBef>
                  <a:spcPct val="0"/>
                </a:spcBef>
                <a:spcAft>
                  <a:spcPct val="35000"/>
                </a:spcAft>
              </a:pPr>
              <a:endParaRPr lang="nl-NL" sz="1500" dirty="0">
                <a:solidFill>
                  <a:prstClr val="black">
                    <a:hueOff val="0"/>
                    <a:satOff val="0"/>
                    <a:lumOff val="0"/>
                    <a:alphaOff val="0"/>
                  </a:prstClr>
                </a:solidFill>
                <a:latin typeface="+mj-lt"/>
              </a:endParaRPr>
            </a:p>
          </p:txBody>
        </p:sp>
      </p:grpSp>
      <p:grpSp>
        <p:nvGrpSpPr>
          <p:cNvPr id="45" name="Groep 44"/>
          <p:cNvGrpSpPr/>
          <p:nvPr/>
        </p:nvGrpSpPr>
        <p:grpSpPr>
          <a:xfrm>
            <a:off x="3465182" y="2477248"/>
            <a:ext cx="2226389" cy="543856"/>
            <a:chOff x="2193201" y="2284234"/>
            <a:chExt cx="2189989" cy="509040"/>
          </a:xfrm>
        </p:grpSpPr>
        <p:sp>
          <p:nvSpPr>
            <p:cNvPr id="46" name="Rechthoek 45"/>
            <p:cNvSpPr/>
            <p:nvPr/>
          </p:nvSpPr>
          <p:spPr>
            <a:xfrm>
              <a:off x="2193201" y="2284234"/>
              <a:ext cx="2189989" cy="509040"/>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7" name="Rechthoek 46"/>
            <p:cNvSpPr/>
            <p:nvPr/>
          </p:nvSpPr>
          <p:spPr>
            <a:xfrm>
              <a:off x="2193201" y="2284234"/>
              <a:ext cx="2189989" cy="509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ctr" defTabSz="666750">
                <a:lnSpc>
                  <a:spcPct val="90000"/>
                </a:lnSpc>
                <a:spcBef>
                  <a:spcPct val="0"/>
                </a:spcBef>
                <a:spcAft>
                  <a:spcPct val="35000"/>
                </a:spcAft>
              </a:pPr>
              <a:r>
                <a:rPr lang="nl-NL" sz="1500" dirty="0">
                  <a:solidFill>
                    <a:prstClr val="black">
                      <a:hueOff val="0"/>
                      <a:satOff val="0"/>
                      <a:lumOff val="0"/>
                      <a:alphaOff val="0"/>
                    </a:prstClr>
                  </a:solidFill>
                  <a:latin typeface="+mj-lt"/>
                </a:rPr>
                <a:t>Diploma HAVO,</a:t>
              </a:r>
            </a:p>
            <a:p>
              <a:pPr algn="ctr" defTabSz="666750">
                <a:lnSpc>
                  <a:spcPct val="90000"/>
                </a:lnSpc>
                <a:spcBef>
                  <a:spcPct val="0"/>
                </a:spcBef>
                <a:spcAft>
                  <a:spcPct val="35000"/>
                </a:spcAft>
              </a:pPr>
              <a:r>
                <a:rPr lang="nl-NL" sz="1200" dirty="0">
                  <a:solidFill>
                    <a:prstClr val="black">
                      <a:hueOff val="0"/>
                      <a:satOff val="0"/>
                      <a:lumOff val="0"/>
                      <a:alphaOff val="0"/>
                    </a:prstClr>
                  </a:solidFill>
                  <a:latin typeface="+mj-lt"/>
                </a:rPr>
                <a:t>Klas 4</a:t>
              </a:r>
            </a:p>
          </p:txBody>
        </p:sp>
      </p:grpSp>
      <p:sp>
        <p:nvSpPr>
          <p:cNvPr id="48" name="Rechthoek 47"/>
          <p:cNvSpPr/>
          <p:nvPr/>
        </p:nvSpPr>
        <p:spPr>
          <a:xfrm>
            <a:off x="5669575" y="1950871"/>
            <a:ext cx="2189989" cy="509040"/>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Tekstvak 9"/>
          <p:cNvSpPr txBox="1"/>
          <p:nvPr/>
        </p:nvSpPr>
        <p:spPr>
          <a:xfrm>
            <a:off x="5912952" y="1975358"/>
            <a:ext cx="1769350" cy="423193"/>
          </a:xfrm>
          <a:prstGeom prst="rect">
            <a:avLst/>
          </a:prstGeom>
          <a:noFill/>
        </p:spPr>
        <p:txBody>
          <a:bodyPr wrap="square" rtlCol="0">
            <a:spAutoFit/>
          </a:bodyPr>
          <a:lstStyle/>
          <a:p>
            <a:pPr algn="ctr" defTabSz="666750">
              <a:lnSpc>
                <a:spcPct val="90000"/>
              </a:lnSpc>
              <a:spcBef>
                <a:spcPct val="0"/>
              </a:spcBef>
              <a:spcAft>
                <a:spcPct val="35000"/>
              </a:spcAft>
            </a:pPr>
            <a:r>
              <a:rPr lang="nl-NL" sz="1000" dirty="0">
                <a:solidFill>
                  <a:prstClr val="black">
                    <a:hueOff val="0"/>
                    <a:satOff val="0"/>
                    <a:lumOff val="0"/>
                    <a:alphaOff val="0"/>
                  </a:prstClr>
                </a:solidFill>
                <a:latin typeface="+mj-lt"/>
              </a:rPr>
              <a:t>Maatwerk, o.a.</a:t>
            </a:r>
          </a:p>
          <a:p>
            <a:pPr algn="ctr" defTabSz="666750">
              <a:lnSpc>
                <a:spcPct val="90000"/>
              </a:lnSpc>
              <a:spcBef>
                <a:spcPct val="0"/>
              </a:spcBef>
              <a:spcAft>
                <a:spcPct val="35000"/>
              </a:spcAft>
            </a:pPr>
            <a:r>
              <a:rPr lang="nl-NL" sz="1000" dirty="0">
                <a:solidFill>
                  <a:prstClr val="black">
                    <a:hueOff val="0"/>
                    <a:satOff val="0"/>
                    <a:lumOff val="0"/>
                    <a:alphaOff val="0"/>
                  </a:prstClr>
                </a:solidFill>
                <a:latin typeface="+mj-lt"/>
              </a:rPr>
              <a:t>schakelvoorziening</a:t>
            </a:r>
          </a:p>
        </p:txBody>
      </p:sp>
      <p:sp>
        <p:nvSpPr>
          <p:cNvPr id="12" name="Tekstvak 11"/>
          <p:cNvSpPr txBox="1"/>
          <p:nvPr/>
        </p:nvSpPr>
        <p:spPr>
          <a:xfrm>
            <a:off x="6074544" y="2561101"/>
            <a:ext cx="1521792" cy="423193"/>
          </a:xfrm>
          <a:prstGeom prst="rect">
            <a:avLst/>
          </a:prstGeom>
          <a:noFill/>
        </p:spPr>
        <p:txBody>
          <a:bodyPr wrap="square" rtlCol="0">
            <a:spAutoFit/>
          </a:bodyPr>
          <a:lstStyle/>
          <a:p>
            <a:pPr algn="ctr" defTabSz="666750">
              <a:lnSpc>
                <a:spcPct val="90000"/>
              </a:lnSpc>
              <a:spcBef>
                <a:spcPct val="0"/>
              </a:spcBef>
              <a:spcAft>
                <a:spcPct val="35000"/>
              </a:spcAft>
            </a:pPr>
            <a:r>
              <a:rPr lang="nl-NL" sz="1000" dirty="0">
                <a:solidFill>
                  <a:prstClr val="black">
                    <a:hueOff val="0"/>
                    <a:satOff val="0"/>
                    <a:lumOff val="0"/>
                    <a:alphaOff val="0"/>
                  </a:prstClr>
                </a:solidFill>
                <a:latin typeface="+mj-lt"/>
              </a:rPr>
              <a:t>Maatwerk, o.a.</a:t>
            </a:r>
          </a:p>
          <a:p>
            <a:pPr algn="ctr" defTabSz="666750">
              <a:lnSpc>
                <a:spcPct val="90000"/>
              </a:lnSpc>
              <a:spcBef>
                <a:spcPct val="0"/>
              </a:spcBef>
              <a:spcAft>
                <a:spcPct val="35000"/>
              </a:spcAft>
            </a:pPr>
            <a:r>
              <a:rPr lang="nl-NL" sz="1000" dirty="0">
                <a:solidFill>
                  <a:prstClr val="black">
                    <a:hueOff val="0"/>
                    <a:satOff val="0"/>
                    <a:lumOff val="0"/>
                    <a:alphaOff val="0"/>
                  </a:prstClr>
                </a:solidFill>
                <a:latin typeface="+mj-lt"/>
              </a:rPr>
              <a:t>schakelvoorziening</a:t>
            </a:r>
          </a:p>
        </p:txBody>
      </p:sp>
      <p:sp>
        <p:nvSpPr>
          <p:cNvPr id="13" name="PIJL-LINKS, -RECHTS EN -OMHOOG 12"/>
          <p:cNvSpPr/>
          <p:nvPr/>
        </p:nvSpPr>
        <p:spPr>
          <a:xfrm rot="5400000">
            <a:off x="2662126" y="2866851"/>
            <a:ext cx="336196" cy="89126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mj-lt"/>
            </a:endParaRPr>
          </a:p>
        </p:txBody>
      </p:sp>
      <p:sp>
        <p:nvSpPr>
          <p:cNvPr id="14" name="Gebogen pijl 13"/>
          <p:cNvSpPr/>
          <p:nvPr/>
        </p:nvSpPr>
        <p:spPr>
          <a:xfrm rot="5400000">
            <a:off x="5102857" y="2879741"/>
            <a:ext cx="1390491" cy="4281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latin typeface="+mj-lt"/>
            </a:endParaRPr>
          </a:p>
        </p:txBody>
      </p:sp>
      <p:sp>
        <p:nvSpPr>
          <p:cNvPr id="50" name="Rechthoek 49"/>
          <p:cNvSpPr/>
          <p:nvPr/>
        </p:nvSpPr>
        <p:spPr>
          <a:xfrm>
            <a:off x="3461386" y="3021104"/>
            <a:ext cx="2226389" cy="543856"/>
          </a:xfrm>
          <a:prstGeom prst="rect">
            <a:avLst/>
          </a:prstGeom>
          <a:ln>
            <a:solidFill>
              <a:schemeClr val="tx1">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Tekstvak 14"/>
          <p:cNvSpPr txBox="1"/>
          <p:nvPr/>
        </p:nvSpPr>
        <p:spPr>
          <a:xfrm>
            <a:off x="3945882" y="3053950"/>
            <a:ext cx="1302984" cy="555537"/>
          </a:xfrm>
          <a:prstGeom prst="rect">
            <a:avLst/>
          </a:prstGeom>
          <a:noFill/>
        </p:spPr>
        <p:txBody>
          <a:bodyPr wrap="none" rtlCol="0">
            <a:spAutoFit/>
          </a:bodyPr>
          <a:lstStyle/>
          <a:p>
            <a:pPr algn="ctr" defTabSz="666750">
              <a:lnSpc>
                <a:spcPct val="90000"/>
              </a:lnSpc>
              <a:spcBef>
                <a:spcPct val="0"/>
              </a:spcBef>
              <a:spcAft>
                <a:spcPct val="35000"/>
              </a:spcAft>
            </a:pPr>
            <a:r>
              <a:rPr lang="nl-NL" sz="1400" dirty="0">
                <a:solidFill>
                  <a:prstClr val="black"/>
                </a:solidFill>
                <a:latin typeface="+mj-lt"/>
              </a:rPr>
              <a:t>Diploma HAVO</a:t>
            </a:r>
            <a:r>
              <a:rPr lang="nl-NL" sz="1200" dirty="0">
                <a:solidFill>
                  <a:prstClr val="black"/>
                </a:solidFill>
                <a:latin typeface="+mj-lt"/>
              </a:rPr>
              <a:t>,</a:t>
            </a:r>
          </a:p>
          <a:p>
            <a:pPr algn="ctr" defTabSz="666750">
              <a:lnSpc>
                <a:spcPct val="90000"/>
              </a:lnSpc>
              <a:spcBef>
                <a:spcPct val="0"/>
              </a:spcBef>
              <a:spcAft>
                <a:spcPct val="35000"/>
              </a:spcAft>
            </a:pPr>
            <a:r>
              <a:rPr lang="nl-NL" sz="1200" dirty="0">
                <a:solidFill>
                  <a:prstClr val="black"/>
                </a:solidFill>
                <a:latin typeface="+mj-lt"/>
              </a:rPr>
              <a:t>Klas </a:t>
            </a:r>
            <a:r>
              <a:rPr lang="nl-NL" sz="1400" dirty="0">
                <a:solidFill>
                  <a:prstClr val="black"/>
                </a:solidFill>
                <a:latin typeface="+mj-lt"/>
              </a:rPr>
              <a:t>5</a:t>
            </a:r>
          </a:p>
        </p:txBody>
      </p:sp>
    </p:spTree>
    <p:extLst>
      <p:ext uri="{BB962C8B-B14F-4D97-AF65-F5344CB8AC3E}">
        <p14:creationId xmlns:p14="http://schemas.microsoft.com/office/powerpoint/2010/main" val="336056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Afbeeldingsresultaat voor bewe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52" y="1401862"/>
            <a:ext cx="8229600" cy="13070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 1"/>
          <p:cNvGraphicFramePr>
            <a:graphicFrameLocks noGrp="1"/>
          </p:cNvGraphicFramePr>
          <p:nvPr>
            <p:extLst>
              <p:ext uri="{D42A27DB-BD31-4B8C-83A1-F6EECF244321}">
                <p14:modId xmlns:p14="http://schemas.microsoft.com/office/powerpoint/2010/main" val="3290535706"/>
              </p:ext>
            </p:extLst>
          </p:nvPr>
        </p:nvGraphicFramePr>
        <p:xfrm>
          <a:off x="551252" y="2708920"/>
          <a:ext cx="8229600" cy="3665982"/>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2161886">
                <a:tc>
                  <a:txBody>
                    <a:bodyPr/>
                    <a:lstStyle/>
                    <a:p>
                      <a:pPr marL="342900" lvl="0" indent="-342900">
                        <a:lnSpc>
                          <a:spcPct val="115000"/>
                        </a:lnSpc>
                        <a:spcAft>
                          <a:spcPts val="0"/>
                        </a:spcAft>
                        <a:buFont typeface="Calibri"/>
                        <a:buChar char="-"/>
                      </a:pPr>
                      <a:r>
                        <a:rPr lang="nl-NL" sz="1400" b="1" dirty="0">
                          <a:effectLst/>
                          <a:latin typeface="Calibri"/>
                          <a:ea typeface="Calibri"/>
                          <a:cs typeface="Times New Roman"/>
                        </a:rPr>
                        <a:t>de bovenbouw kent 3 arrangementen</a:t>
                      </a:r>
                    </a:p>
                    <a:p>
                      <a:pPr marL="742950" lvl="1" indent="-285750">
                        <a:lnSpc>
                          <a:spcPct val="115000"/>
                        </a:lnSpc>
                        <a:spcAft>
                          <a:spcPts val="0"/>
                        </a:spcAft>
                        <a:buFont typeface="Courier New"/>
                        <a:buChar char="o"/>
                      </a:pPr>
                      <a:r>
                        <a:rPr lang="nl-NL" sz="1400" dirty="0">
                          <a:effectLst/>
                          <a:latin typeface="Calibri"/>
                          <a:ea typeface="Calibri"/>
                          <a:cs typeface="Times New Roman"/>
                        </a:rPr>
                        <a:t>gediplomeerde instroom in MBO3/4. </a:t>
                      </a:r>
                      <a:r>
                        <a:rPr lang="nl-NL" sz="1400" dirty="0">
                          <a:solidFill>
                            <a:srgbClr val="FF0000"/>
                          </a:solidFill>
                          <a:effectLst/>
                          <a:latin typeface="Calibri"/>
                          <a:ea typeface="Calibri"/>
                          <a:cs typeface="Times New Roman"/>
                        </a:rPr>
                        <a:t>(vmbo-t Staatsexamen)</a:t>
                      </a:r>
                    </a:p>
                    <a:p>
                      <a:pPr marL="742950" lvl="1" indent="-285750">
                        <a:lnSpc>
                          <a:spcPct val="115000"/>
                        </a:lnSpc>
                        <a:spcAft>
                          <a:spcPts val="0"/>
                        </a:spcAft>
                        <a:buFont typeface="Courier New"/>
                        <a:buChar char="o"/>
                      </a:pPr>
                      <a:r>
                        <a:rPr lang="nl-NL" sz="1400" dirty="0">
                          <a:effectLst/>
                          <a:latin typeface="Calibri"/>
                          <a:ea typeface="Calibri"/>
                          <a:cs typeface="Times New Roman"/>
                        </a:rPr>
                        <a:t>gediplomeerde instroom in MBO 4 / VWO-HAVO/ HBO  </a:t>
                      </a:r>
                      <a:r>
                        <a:rPr lang="nl-NL" sz="1400" dirty="0">
                          <a:solidFill>
                            <a:srgbClr val="FF0000"/>
                          </a:solidFill>
                          <a:effectLst/>
                          <a:latin typeface="Calibri"/>
                          <a:ea typeface="Calibri"/>
                          <a:cs typeface="Times New Roman"/>
                        </a:rPr>
                        <a:t>(HAVO staatsexamen) </a:t>
                      </a:r>
                      <a:r>
                        <a:rPr lang="nl-NL" sz="1400" dirty="0">
                          <a:effectLst/>
                          <a:latin typeface="Calibri"/>
                          <a:ea typeface="Calibri"/>
                          <a:cs typeface="Times New Roman"/>
                        </a:rPr>
                        <a:t>of instroom MBO3/4 met overgangsbewijs Havo 3&gt;4.</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lang="nl-NL" sz="1400" dirty="0">
                          <a:effectLst/>
                          <a:latin typeface="Calibri"/>
                          <a:ea typeface="Calibri"/>
                          <a:cs typeface="Times New Roman"/>
                        </a:rPr>
                        <a:t>uitstroom anders via maatwerk (Entree, VO, arbeid, dagbesteding, VSO)</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endParaRPr lang="nl-NL" sz="1400" dirty="0">
                        <a:effectLst/>
                        <a:latin typeface="Calibri"/>
                        <a:ea typeface="Calibri"/>
                        <a:cs typeface="Times New Roman"/>
                      </a:endParaRPr>
                    </a:p>
                    <a:p>
                      <a:pPr marL="342900" lvl="0" indent="-342900">
                        <a:lnSpc>
                          <a:spcPct val="115000"/>
                        </a:lnSpc>
                        <a:spcAft>
                          <a:spcPts val="0"/>
                        </a:spcAft>
                        <a:buFont typeface="Calibri"/>
                        <a:buChar char="-"/>
                      </a:pPr>
                      <a:r>
                        <a:rPr lang="nl-NL" sz="1400" dirty="0">
                          <a:effectLst/>
                          <a:latin typeface="Calibri"/>
                          <a:ea typeface="Calibri"/>
                          <a:cs typeface="Times New Roman"/>
                        </a:rPr>
                        <a:t>de examenprogramma’s zijn vertaald in een PTA structuur,</a:t>
                      </a:r>
                      <a:r>
                        <a:rPr lang="nl-NL" sz="1400" baseline="0" dirty="0">
                          <a:effectLst/>
                          <a:latin typeface="Calibri"/>
                          <a:ea typeface="Calibri"/>
                          <a:cs typeface="Times New Roman"/>
                        </a:rPr>
                        <a:t> in periodeplannen.</a:t>
                      </a:r>
                      <a:endParaRPr lang="nl-NL" sz="1400" dirty="0">
                        <a:effectLst/>
                        <a:latin typeface="Calibri"/>
                        <a:ea typeface="Calibri"/>
                        <a:cs typeface="Times New Roman"/>
                      </a:endParaRPr>
                    </a:p>
                    <a:p>
                      <a:pPr marL="342900" lvl="0" indent="-342900">
                        <a:lnSpc>
                          <a:spcPct val="115000"/>
                        </a:lnSpc>
                        <a:spcAft>
                          <a:spcPts val="0"/>
                        </a:spcAft>
                        <a:buFont typeface="Calibri"/>
                        <a:buChar char="-"/>
                      </a:pPr>
                      <a:r>
                        <a:rPr lang="nl-NL" sz="1400" dirty="0">
                          <a:effectLst/>
                          <a:latin typeface="Calibri"/>
                          <a:ea typeface="Calibri"/>
                          <a:cs typeface="Times New Roman"/>
                        </a:rPr>
                        <a:t>er bestaan vastgestelde normeringen voor toetsen in relatie tot standaarden.</a:t>
                      </a:r>
                    </a:p>
                    <a:p>
                      <a:pPr marL="342900" lvl="0" indent="-342900">
                        <a:lnSpc>
                          <a:spcPct val="115000"/>
                        </a:lnSpc>
                        <a:spcAft>
                          <a:spcPts val="0"/>
                        </a:spcAft>
                        <a:buFont typeface="Calibri"/>
                        <a:buChar char="-"/>
                      </a:pPr>
                      <a:r>
                        <a:rPr lang="nl-NL" sz="1400" dirty="0">
                          <a:effectLst/>
                          <a:latin typeface="Calibri"/>
                          <a:ea typeface="Calibri"/>
                          <a:cs typeface="Times New Roman"/>
                        </a:rPr>
                        <a:t>er is overdracht tussen onder- en bovenbouw m.b.t.  de aangeboden leerlingen.</a:t>
                      </a:r>
                    </a:p>
                    <a:p>
                      <a:pPr marL="342900" lvl="0" indent="-342900">
                        <a:lnSpc>
                          <a:spcPct val="115000"/>
                        </a:lnSpc>
                        <a:spcAft>
                          <a:spcPts val="0"/>
                        </a:spcAft>
                        <a:buFont typeface="Calibri"/>
                        <a:buChar char="-"/>
                      </a:pPr>
                      <a:r>
                        <a:rPr lang="nl-NL" sz="1400" dirty="0">
                          <a:effectLst/>
                          <a:latin typeface="Calibri"/>
                          <a:ea typeface="Calibri"/>
                          <a:cs typeface="Times New Roman"/>
                        </a:rPr>
                        <a:t>overstap binnen de arrangementen is mogelijk.</a:t>
                      </a:r>
                    </a:p>
                    <a:p>
                      <a:pPr marL="342900" lvl="0" indent="-342900">
                        <a:lnSpc>
                          <a:spcPct val="115000"/>
                        </a:lnSpc>
                        <a:spcAft>
                          <a:spcPts val="0"/>
                        </a:spcAft>
                        <a:buFont typeface="Calibri"/>
                        <a:buChar char="-"/>
                      </a:pPr>
                      <a:r>
                        <a:rPr lang="nl-NL" sz="1400" dirty="0">
                          <a:effectLst/>
                          <a:latin typeface="Calibri"/>
                          <a:ea typeface="Calibri"/>
                          <a:cs typeface="Times New Roman"/>
                        </a:rPr>
                        <a:t>in de leerlijnen uit bovenbouwprogramma is ruimte voor doelen SOVA, LOB en LGO.</a:t>
                      </a:r>
                    </a:p>
                    <a:p>
                      <a:pPr marL="342900" lvl="0" indent="-342900">
                        <a:lnSpc>
                          <a:spcPct val="115000"/>
                        </a:lnSpc>
                        <a:spcAft>
                          <a:spcPts val="0"/>
                        </a:spcAft>
                        <a:buFont typeface="Calibri"/>
                        <a:buChar char="-"/>
                      </a:pPr>
                      <a:r>
                        <a:rPr lang="nl-NL" sz="1400" dirty="0">
                          <a:effectLst/>
                          <a:latin typeface="Calibri"/>
                          <a:ea typeface="Calibri"/>
                          <a:cs typeface="Times New Roman"/>
                        </a:rPr>
                        <a:t>Sociale vaardigheden en LGO doelen krijgen ook gestalte in projecten welke weggezet zijn in leerlijnen van theorie- en praktijkvakken en jaarplanning (bv, project dagdelen).</a:t>
                      </a:r>
                    </a:p>
                    <a:p>
                      <a:pPr marL="342900" lvl="0" indent="-342900">
                        <a:lnSpc>
                          <a:spcPct val="115000"/>
                        </a:lnSpc>
                        <a:spcAft>
                          <a:spcPts val="0"/>
                        </a:spcAft>
                        <a:buFont typeface="Calibri"/>
                        <a:buChar char="-"/>
                      </a:pPr>
                      <a:r>
                        <a:rPr lang="nl-NL" sz="1400" dirty="0">
                          <a:effectLst/>
                          <a:latin typeface="Calibri"/>
                          <a:ea typeface="Calibri"/>
                          <a:cs typeface="Times New Roman"/>
                        </a:rPr>
                        <a:t>stages kunnen onderdeel zijn van het programma</a:t>
                      </a:r>
                    </a:p>
                    <a:p>
                      <a:pPr marL="342900" lvl="0" indent="-342900">
                        <a:lnSpc>
                          <a:spcPct val="115000"/>
                        </a:lnSpc>
                        <a:spcAft>
                          <a:spcPts val="0"/>
                        </a:spcAft>
                        <a:buFont typeface="Calibri"/>
                        <a:buChar char="-"/>
                      </a:pPr>
                      <a:r>
                        <a:rPr lang="nl-NL" sz="1400" dirty="0">
                          <a:effectLst/>
                          <a:latin typeface="Calibri"/>
                          <a:ea typeface="Calibri"/>
                          <a:cs typeface="Times New Roman"/>
                        </a:rPr>
                        <a:t>we werken competentie gericht (ook op basis van wensen vervolgopleidingen).</a:t>
                      </a:r>
                    </a:p>
                  </a:txBody>
                  <a:tcPr marL="60425" marR="60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Rechthoek 2"/>
          <p:cNvSpPr/>
          <p:nvPr/>
        </p:nvSpPr>
        <p:spPr>
          <a:xfrm>
            <a:off x="611560" y="476673"/>
            <a:ext cx="7920880" cy="925190"/>
          </a:xfrm>
          <a:prstGeom prst="rect">
            <a:avLst/>
          </a:prstGeom>
        </p:spPr>
        <p:txBody>
          <a:bodyPr wrap="square">
            <a:spAutoFit/>
          </a:bodyPr>
          <a:lstStyle/>
          <a:p>
            <a:pPr marL="457200">
              <a:lnSpc>
                <a:spcPct val="115000"/>
              </a:lnSpc>
              <a:spcAft>
                <a:spcPts val="1000"/>
              </a:spcAft>
            </a:pPr>
            <a:r>
              <a:rPr lang="nl-NL" sz="1600" b="1" dirty="0">
                <a:latin typeface="Calibri"/>
                <a:ea typeface="Calibri"/>
                <a:cs typeface="Times New Roman"/>
              </a:rPr>
              <a:t>Inhoudelijk kader voor bovenbouw: </a:t>
            </a:r>
            <a:r>
              <a:rPr lang="nl-NL" sz="1600" dirty="0">
                <a:latin typeface="Calibri"/>
                <a:ea typeface="Calibri"/>
                <a:cs typeface="Times New Roman"/>
              </a:rPr>
              <a:t>De focus ligt op het vervolgtraject na uitstroom. “Wat is daarvoor nodig en gewenst?” De antwoorden hierop, gekoppeld aan wensen en mogelijkheden van de leerlingen geven vorm aan het programma. </a:t>
            </a:r>
            <a:endParaRPr lang="nl-NL" sz="1600" dirty="0">
              <a:effectLst/>
              <a:latin typeface="Calibri"/>
              <a:ea typeface="Calibri"/>
              <a:cs typeface="Times New Roman"/>
            </a:endParaRPr>
          </a:p>
        </p:txBody>
      </p:sp>
    </p:spTree>
    <p:extLst>
      <p:ext uri="{BB962C8B-B14F-4D97-AF65-F5344CB8AC3E}">
        <p14:creationId xmlns:p14="http://schemas.microsoft.com/office/powerpoint/2010/main" val="133844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hthoek 2"/>
          <p:cNvSpPr/>
          <p:nvPr/>
        </p:nvSpPr>
        <p:spPr>
          <a:xfrm>
            <a:off x="504776" y="2276872"/>
            <a:ext cx="8352928" cy="3939540"/>
          </a:xfrm>
          <a:prstGeom prst="rect">
            <a:avLst/>
          </a:prstGeom>
        </p:spPr>
        <p:txBody>
          <a:bodyPr wrap="square">
            <a:spAutoFit/>
          </a:bodyPr>
          <a:lstStyle/>
          <a:p>
            <a:r>
              <a:rPr lang="nl-NL" sz="1400" dirty="0">
                <a:latin typeface="+mj-lt"/>
              </a:rPr>
              <a:t>● </a:t>
            </a:r>
            <a:r>
              <a:rPr lang="nl-NL" sz="1400" b="1" dirty="0">
                <a:latin typeface="+mj-lt"/>
              </a:rPr>
              <a:t>Mentoren/ docenten </a:t>
            </a:r>
            <a:r>
              <a:rPr lang="nl-NL" sz="1400" dirty="0">
                <a:latin typeface="+mj-lt"/>
              </a:rPr>
              <a:t>: Mentoren en docenten zijn gespecialiseerd in het omgaan met leerlingen met leer- en gedragsproblemen en hebben daarvoor doorgaans een speciale opleiding gevolgd.</a:t>
            </a:r>
          </a:p>
          <a:p>
            <a:endParaRPr lang="nl-NL" sz="1400" dirty="0">
              <a:latin typeface="+mj-lt"/>
            </a:endParaRPr>
          </a:p>
          <a:p>
            <a:r>
              <a:rPr lang="nl-NL" sz="1400" dirty="0">
                <a:latin typeface="+mj-lt"/>
              </a:rPr>
              <a:t>● </a:t>
            </a:r>
            <a:r>
              <a:rPr lang="nl-NL" sz="1400" b="1" dirty="0">
                <a:latin typeface="+mj-lt"/>
              </a:rPr>
              <a:t>Praktijkdocenten / instructeurs: </a:t>
            </a:r>
            <a:r>
              <a:rPr lang="nl-NL" sz="1400" dirty="0">
                <a:latin typeface="+mj-lt"/>
              </a:rPr>
              <a:t>De praktijkdocenten en instructeurs verzorgen hun eigen praktijkvak. Zij zijn verantwoordelijk voor de inhoud van de lessen en zetten leerlijnen voor hun vakgebied uit.</a:t>
            </a:r>
          </a:p>
          <a:p>
            <a:endParaRPr lang="nl-NL" sz="1400" dirty="0">
              <a:latin typeface="+mj-lt"/>
            </a:endParaRPr>
          </a:p>
          <a:p>
            <a:r>
              <a:rPr lang="nl-NL" sz="1400" dirty="0">
                <a:latin typeface="+mj-lt"/>
              </a:rPr>
              <a:t>● </a:t>
            </a:r>
            <a:r>
              <a:rPr lang="nl-NL" sz="1400" b="1" dirty="0">
                <a:latin typeface="+mj-lt"/>
              </a:rPr>
              <a:t>Pedagogisch medewerker (PM) </a:t>
            </a:r>
            <a:r>
              <a:rPr lang="nl-NL" sz="1400" dirty="0">
                <a:latin typeface="+mj-lt"/>
              </a:rPr>
              <a:t>: De PM’ers ondersteunen de pedagogische processen en situaties binnen de school.</a:t>
            </a:r>
          </a:p>
          <a:p>
            <a:endParaRPr lang="nl-NL" sz="1400" dirty="0">
              <a:latin typeface="+mj-lt"/>
            </a:endParaRPr>
          </a:p>
          <a:p>
            <a:r>
              <a:rPr lang="nl-NL" sz="1400" dirty="0">
                <a:latin typeface="+mj-lt"/>
              </a:rPr>
              <a:t>● </a:t>
            </a:r>
            <a:r>
              <a:rPr lang="nl-NL" sz="1400" b="1" dirty="0">
                <a:latin typeface="+mj-lt"/>
              </a:rPr>
              <a:t>Intern begeleider (lid CvB) </a:t>
            </a:r>
            <a:r>
              <a:rPr lang="nl-NL" sz="1400" dirty="0">
                <a:latin typeface="+mj-lt"/>
              </a:rPr>
              <a:t>: De intern begeleider is het eerste aanspreekpunt over alle didactische zaken</a:t>
            </a:r>
          </a:p>
          <a:p>
            <a:r>
              <a:rPr lang="nl-NL" sz="1400" dirty="0">
                <a:latin typeface="+mj-lt"/>
              </a:rPr>
              <a:t>en de inhoud van het lesprogramma.</a:t>
            </a:r>
          </a:p>
          <a:p>
            <a:endParaRPr lang="nl-NL" sz="1400" dirty="0"/>
          </a:p>
          <a:p>
            <a:r>
              <a:rPr lang="nl-NL" sz="1400" dirty="0"/>
              <a:t>● </a:t>
            </a:r>
            <a:r>
              <a:rPr lang="nl-NL" sz="1400" b="1" dirty="0">
                <a:latin typeface="+mj-lt"/>
              </a:rPr>
              <a:t>Gedragswetenschapper (orthopedagoog / psycholoog) (lid CvB) </a:t>
            </a:r>
            <a:r>
              <a:rPr lang="nl-NL" sz="1400" dirty="0">
                <a:latin typeface="+mj-lt"/>
              </a:rPr>
              <a:t>:. De gedragswetenschapper stelt een ontwikkelingsperspectief op voor iedere leerling, begeleidt en adviseert mentoren en docenten. De gedragswetenschapper heeft veel contact met de betrokken hulpverlenende instanties rondom de leerling. De gedragswetenschapper verricht, wanneer nodig, diagnostiek en voert individuele</a:t>
            </a:r>
          </a:p>
          <a:p>
            <a:r>
              <a:rPr lang="nl-NL" sz="1400" dirty="0">
                <a:latin typeface="+mj-lt"/>
              </a:rPr>
              <a:t>ondersteunende gesprekken met de leerlingen en mentoren.</a:t>
            </a:r>
          </a:p>
          <a:p>
            <a:endParaRPr lang="nl-NL" sz="1200" dirty="0"/>
          </a:p>
        </p:txBody>
      </p:sp>
      <p:pic>
        <p:nvPicPr>
          <p:cNvPr id="2050" name="Picture 2" descr="Afbeeldingsresultaat voor expert beteke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48680"/>
            <a:ext cx="2016224" cy="159143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231900" y="1234662"/>
            <a:ext cx="6220196" cy="830997"/>
          </a:xfrm>
          <a:prstGeom prst="rect">
            <a:avLst/>
          </a:prstGeom>
        </p:spPr>
        <p:txBody>
          <a:bodyPr wrap="square">
            <a:spAutoFit/>
          </a:bodyPr>
          <a:lstStyle/>
          <a:p>
            <a:r>
              <a:rPr lang="nl-NL" sz="1600" b="1" dirty="0"/>
              <a:t>Inzet expertise</a:t>
            </a:r>
          </a:p>
          <a:p>
            <a:r>
              <a:rPr lang="nl-NL" sz="1600" dirty="0"/>
              <a:t>De volgende </a:t>
            </a:r>
            <a:r>
              <a:rPr lang="nl-NL" sz="1600" dirty="0">
                <a:latin typeface="+mj-lt"/>
              </a:rPr>
              <a:t>medewerkers</a:t>
            </a:r>
            <a:r>
              <a:rPr lang="nl-NL" sz="1600" dirty="0"/>
              <a:t> kunnen gedurende de schoolloopbaan binnen Kristallis betrokken worden bij begeleiding van de leerlingen.</a:t>
            </a:r>
          </a:p>
        </p:txBody>
      </p:sp>
    </p:spTree>
    <p:extLst>
      <p:ext uri="{BB962C8B-B14F-4D97-AF65-F5344CB8AC3E}">
        <p14:creationId xmlns:p14="http://schemas.microsoft.com/office/powerpoint/2010/main" val="160396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hoek 1"/>
          <p:cNvSpPr/>
          <p:nvPr/>
        </p:nvSpPr>
        <p:spPr>
          <a:xfrm>
            <a:off x="825476" y="2132856"/>
            <a:ext cx="7560840" cy="4893647"/>
          </a:xfrm>
          <a:prstGeom prst="rect">
            <a:avLst/>
          </a:prstGeom>
        </p:spPr>
        <p:txBody>
          <a:bodyPr wrap="square">
            <a:spAutoFit/>
          </a:bodyPr>
          <a:lstStyle/>
          <a:p>
            <a:pPr marL="285750" indent="-285750">
              <a:buFont typeface="Wingdings" panose="05000000000000000000" pitchFamily="2" charset="2"/>
              <a:buChar char="§"/>
            </a:pPr>
            <a:r>
              <a:rPr lang="nl-NL" sz="1400" b="1" dirty="0"/>
              <a:t>Stagebegeleider </a:t>
            </a:r>
            <a:r>
              <a:rPr lang="nl-NL" sz="1400" dirty="0"/>
              <a:t>De stagebegeleider ondersteunt de leerling bij het zoeken naar een passende stageplek of werkplek en begeleidt leerlingen bij stage. Ook kan de stagebegeleider een rol spelen bij trainingen op weg naar werk, zoals bijvoorbeeld een sollicitatietraining of het aanleren van werknemersvaardigheden.</a:t>
            </a:r>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r>
              <a:rPr lang="nl-NL" sz="1400" b="1" dirty="0"/>
              <a:t>Psychodiagnostisch medewerker: </a:t>
            </a:r>
            <a:r>
              <a:rPr lang="nl-NL" sz="1400" dirty="0"/>
              <a:t>De psychodiagnostisch medewerker heeft als taak het afnemen, uitwerken en interpreteren van intelligentieonderzoek, neuropsychologisch onderzoek en beperkt persoonlijkheidsonderzoek. Dit gebeurt onder eindverantwoordelijkheid van de gedragswetenschapper. De psychodiagnostisch medewerker draagt tevens zorg voor de planning en afname van de beroepskeuzetesten.</a:t>
            </a:r>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r>
              <a:rPr lang="nl-NL" sz="1400" b="1" dirty="0"/>
              <a:t>Decaan: </a:t>
            </a:r>
            <a:r>
              <a:rPr lang="nl-NL" sz="1400" dirty="0"/>
              <a:t>deze functionaris is Kristallis breed beschikbaar om leerlingen te ondersteunen bij het maken van keuzes </a:t>
            </a:r>
            <a:r>
              <a:rPr lang="nl-NL" sz="1400" dirty="0" err="1"/>
              <a:t>mbt</a:t>
            </a:r>
            <a:r>
              <a:rPr lang="nl-NL" sz="1400" dirty="0"/>
              <a:t> profiel en/of vervolgopleiding.</a:t>
            </a:r>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r>
              <a:rPr lang="nl-NL" sz="1400" b="1" dirty="0"/>
              <a:t>Schoolmaatschappelijk werkende: </a:t>
            </a:r>
            <a:r>
              <a:rPr lang="nl-NL" sz="1400" dirty="0"/>
              <a:t>onderhoudt contacten met ouders en instanties en   ondersteunt op deze wijze de samenwerking  tussen alle  bij de leerlingen betrokken geledingen.</a:t>
            </a:r>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r>
              <a:rPr lang="nl-NL" sz="1400" b="1" dirty="0"/>
              <a:t>Schoolarts (lid CvB) </a:t>
            </a:r>
            <a:r>
              <a:rPr lang="nl-NL" sz="1400" dirty="0"/>
              <a:t>: De schoolarts onderzoekt leerlingen op eigen initiatief en op aanvraag van de CvB. De schoolarts adviseert en geeft voorlichting over gezondheid en ontwikkeling van de leerlingen</a:t>
            </a:r>
          </a:p>
          <a:p>
            <a:endParaRPr lang="nl-NL" dirty="0"/>
          </a:p>
        </p:txBody>
      </p:sp>
      <p:pic>
        <p:nvPicPr>
          <p:cNvPr id="3" name="Picture 2" descr="Afbeeldingsresultaat voor expert beteke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772" y="320715"/>
            <a:ext cx="2232248" cy="181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0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323849" y="1198075"/>
            <a:ext cx="8280599" cy="4319157"/>
          </a:xfrm>
          <a:prstGeom prst="rect">
            <a:avLst/>
          </a:prstGeom>
          <a:solidFill>
            <a:schemeClr val="accent3">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323849" y="274638"/>
            <a:ext cx="8136583" cy="70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p:cNvSpPr>
            <a:spLocks noGrp="1"/>
          </p:cNvSpPr>
          <p:nvPr>
            <p:ph type="title"/>
          </p:nvPr>
        </p:nvSpPr>
        <p:spPr>
          <a:xfrm>
            <a:off x="323528" y="260648"/>
            <a:ext cx="8640763" cy="706437"/>
          </a:xfrm>
        </p:spPr>
        <p:txBody>
          <a:bodyPr rtlCol="0">
            <a:normAutofit fontScale="90000"/>
          </a:bodyPr>
          <a:lstStyle/>
          <a:p>
            <a:pPr algn="l" eaLnBrk="1" fontAlgn="auto" hangingPunct="1">
              <a:spcAft>
                <a:spcPts val="0"/>
              </a:spcAft>
              <a:defRPr/>
            </a:pPr>
            <a:r>
              <a:rPr lang="nl-NL" dirty="0">
                <a:solidFill>
                  <a:schemeClr val="tx1"/>
                </a:solidFill>
                <a:latin typeface="Century Gothic" pitchFamily="34" charset="0"/>
              </a:rPr>
              <a:t>Ondersteuning………..</a:t>
            </a:r>
            <a:endParaRPr lang="nl-NL" sz="2700" dirty="0">
              <a:solidFill>
                <a:schemeClr val="tx1"/>
              </a:solidFill>
              <a:latin typeface="Century Gothic" pitchFamily="34" charset="0"/>
            </a:endParaRPr>
          </a:p>
        </p:txBody>
      </p:sp>
      <p:sp>
        <p:nvSpPr>
          <p:cNvPr id="11" name="Tijdelijke aanduiding voor inhoud 10"/>
          <p:cNvSpPr txBox="1">
            <a:spLocks noGrp="1"/>
          </p:cNvSpPr>
          <p:nvPr>
            <p:ph idx="1"/>
          </p:nvPr>
        </p:nvSpPr>
        <p:spPr>
          <a:xfrm>
            <a:off x="457200" y="1481329"/>
            <a:ext cx="7624128" cy="4766946"/>
          </a:xfrm>
          <a:prstGeom prst="rect">
            <a:avLst/>
          </a:prstGeom>
          <a:solidFill>
            <a:schemeClr val="accent3">
              <a:lumMod val="40000"/>
              <a:lumOff val="60000"/>
              <a:alpha val="58000"/>
            </a:schemeClr>
          </a:solidFill>
        </p:spPr>
        <p:txBody>
          <a:bodyPr wrap="square" rtlCol="0">
            <a:spAutoFit/>
          </a:bodyPr>
          <a:lstStyle/>
          <a:p>
            <a:pPr marL="109728" indent="0">
              <a:lnSpc>
                <a:spcPct val="115000"/>
              </a:lnSpc>
              <a:buNone/>
            </a:pPr>
            <a:r>
              <a:rPr lang="nl-NL" sz="1800" dirty="0">
                <a:latin typeface="Arial" panose="020B0604020202020204" pitchFamily="34" charset="0"/>
                <a:ea typeface="Calibri"/>
                <a:cs typeface="Arial" panose="020B0604020202020204" pitchFamily="34" charset="0"/>
              </a:rPr>
              <a:t>Leerlingen worden op verschillende manieren ondersteund waarbij het individu centraal staat:</a:t>
            </a:r>
          </a:p>
          <a:p>
            <a:pPr>
              <a:lnSpc>
                <a:spcPct val="115000"/>
              </a:lnSpc>
            </a:pPr>
            <a:r>
              <a:rPr lang="nl-NL" sz="1800" dirty="0">
                <a:latin typeface="Arial" panose="020B0604020202020204" pitchFamily="34" charset="0"/>
                <a:ea typeface="Calibri"/>
                <a:cs typeface="Arial" panose="020B0604020202020204" pitchFamily="34" charset="0"/>
              </a:rPr>
              <a:t>De mentor staat centraal</a:t>
            </a:r>
          </a:p>
          <a:p>
            <a:pPr>
              <a:lnSpc>
                <a:spcPct val="115000"/>
              </a:lnSpc>
            </a:pPr>
            <a:r>
              <a:rPr lang="nl-NL" sz="1800" dirty="0">
                <a:latin typeface="Arial" panose="020B0604020202020204" pitchFamily="34" charset="0"/>
                <a:ea typeface="Calibri"/>
                <a:cs typeface="Arial" panose="020B0604020202020204" pitchFamily="34" charset="0"/>
              </a:rPr>
              <a:t>De commissie voor de begeleiding (CvB) ondersteunt hem/haar</a:t>
            </a:r>
          </a:p>
          <a:p>
            <a:pPr>
              <a:lnSpc>
                <a:spcPct val="115000"/>
              </a:lnSpc>
            </a:pPr>
            <a:r>
              <a:rPr lang="nl-NL" sz="1800" dirty="0">
                <a:latin typeface="Arial" panose="020B0604020202020204" pitchFamily="34" charset="0"/>
                <a:ea typeface="Calibri"/>
                <a:cs typeface="Arial" panose="020B0604020202020204" pitchFamily="34" charset="0"/>
              </a:rPr>
              <a:t>We houden vorderingen en bijzonderheden bij in ons LVS</a:t>
            </a:r>
          </a:p>
          <a:p>
            <a:pPr>
              <a:lnSpc>
                <a:spcPct val="115000"/>
              </a:lnSpc>
            </a:pPr>
            <a:r>
              <a:rPr lang="nl-NL" sz="1800" dirty="0">
                <a:latin typeface="Arial" panose="020B0604020202020204" pitchFamily="34" charset="0"/>
                <a:ea typeface="Calibri"/>
                <a:cs typeface="Arial" panose="020B0604020202020204" pitchFamily="34" charset="0"/>
              </a:rPr>
              <a:t>We voeren, op indicatie, verschillende tests uit</a:t>
            </a:r>
          </a:p>
          <a:p>
            <a:pPr>
              <a:lnSpc>
                <a:spcPct val="115000"/>
              </a:lnSpc>
            </a:pPr>
            <a:r>
              <a:rPr lang="nl-NL" sz="1800" dirty="0">
                <a:latin typeface="Arial" panose="020B0604020202020204" pitchFamily="34" charset="0"/>
                <a:ea typeface="Calibri"/>
                <a:cs typeface="Arial" panose="020B0604020202020204" pitchFamily="34" charset="0"/>
              </a:rPr>
              <a:t>We zetten, op indicatie, extra externe ondersteuning in.</a:t>
            </a:r>
          </a:p>
          <a:p>
            <a:pPr>
              <a:lnSpc>
                <a:spcPct val="115000"/>
              </a:lnSpc>
            </a:pPr>
            <a:r>
              <a:rPr lang="nl-NL" sz="1800" dirty="0">
                <a:latin typeface="Arial" panose="020B0604020202020204" pitchFamily="34" charset="0"/>
                <a:ea typeface="Calibri"/>
                <a:cs typeface="Arial" panose="020B0604020202020204" pitchFamily="34" charset="0"/>
              </a:rPr>
              <a:t>We betrekken ouders bij de ontwikkeling</a:t>
            </a:r>
          </a:p>
          <a:p>
            <a:pPr>
              <a:lnSpc>
                <a:spcPct val="115000"/>
              </a:lnSpc>
            </a:pPr>
            <a:r>
              <a:rPr lang="nl-NL" sz="1800" dirty="0">
                <a:latin typeface="Arial" panose="020B0604020202020204" pitchFamily="34" charset="0"/>
                <a:ea typeface="Calibri"/>
                <a:cs typeface="Arial" panose="020B0604020202020204" pitchFamily="34" charset="0"/>
              </a:rPr>
              <a:t>We beschikken over eigen Schoolmaatschappelijk Werk (SMW).</a:t>
            </a:r>
          </a:p>
          <a:p>
            <a:pPr>
              <a:lnSpc>
                <a:spcPct val="115000"/>
              </a:lnSpc>
            </a:pPr>
            <a:r>
              <a:rPr lang="nl-NL" sz="1800" dirty="0">
                <a:latin typeface="Arial" panose="020B0604020202020204" pitchFamily="34" charset="0"/>
                <a:ea typeface="Calibri"/>
                <a:cs typeface="Arial" panose="020B0604020202020204" pitchFamily="34" charset="0"/>
              </a:rPr>
              <a:t>We beschikken over een </a:t>
            </a:r>
            <a:r>
              <a:rPr lang="nl-NL" sz="1800" b="1" u="sng" dirty="0">
                <a:latin typeface="Arial" panose="020B0604020202020204" pitchFamily="34" charset="0"/>
                <a:ea typeface="Calibri"/>
                <a:cs typeface="Arial" panose="020B0604020202020204" pitchFamily="34" charset="0"/>
              </a:rPr>
              <a:t>“</a:t>
            </a:r>
            <a:r>
              <a:rPr lang="nl-NL" sz="1800" u="sng" dirty="0">
                <a:latin typeface="Arial" panose="020B0604020202020204" pitchFamily="34" charset="0"/>
                <a:ea typeface="Calibri"/>
                <a:cs typeface="Arial" panose="020B0604020202020204" pitchFamily="34" charset="0"/>
              </a:rPr>
              <a:t>Achterwachtfunctie” </a:t>
            </a:r>
            <a:r>
              <a:rPr lang="nl-NL" sz="1800" dirty="0">
                <a:latin typeface="Arial" panose="020B0604020202020204" pitchFamily="34" charset="0"/>
                <a:ea typeface="Calibri"/>
                <a:cs typeface="Arial" panose="020B0604020202020204" pitchFamily="34" charset="0"/>
              </a:rPr>
              <a:t>binnen de locatie</a:t>
            </a:r>
          </a:p>
          <a:p>
            <a:pPr>
              <a:lnSpc>
                <a:spcPct val="115000"/>
              </a:lnSpc>
            </a:pPr>
            <a:r>
              <a:rPr lang="nl-NL" sz="1800" dirty="0">
                <a:latin typeface="Arial" panose="020B0604020202020204" pitchFamily="34" charset="0"/>
                <a:ea typeface="Calibri"/>
                <a:cs typeface="Arial" panose="020B0604020202020204" pitchFamily="34" charset="0"/>
              </a:rPr>
              <a:t>De ouders en verzorgers (contacten met mentor, huiswerk en worden  betrokken bij de ontwikkelingen op Park </a:t>
            </a:r>
            <a:r>
              <a:rPr lang="nl-NL" sz="1800" dirty="0" err="1">
                <a:latin typeface="Arial" panose="020B0604020202020204" pitchFamily="34" charset="0"/>
                <a:ea typeface="Calibri"/>
                <a:cs typeface="Arial" panose="020B0604020202020204" pitchFamily="34" charset="0"/>
              </a:rPr>
              <a:t>Neerbosch</a:t>
            </a:r>
            <a:r>
              <a:rPr lang="nl-NL" sz="1800" dirty="0">
                <a:latin typeface="Arial" panose="020B0604020202020204" pitchFamily="34" charset="0"/>
                <a:ea typeface="Calibri"/>
                <a:cs typeface="Arial" panose="020B0604020202020204" pitchFamily="34" charset="0"/>
              </a:rPr>
              <a:t>)</a:t>
            </a:r>
          </a:p>
          <a:p>
            <a:pPr marL="109728" indent="0">
              <a:lnSpc>
                <a:spcPct val="115000"/>
              </a:lnSpc>
              <a:buNone/>
            </a:pPr>
            <a:r>
              <a:rPr lang="nl-NL" sz="1800" dirty="0">
                <a:latin typeface="Arial" panose="020B0604020202020204" pitchFamily="34" charset="0"/>
                <a:ea typeface="Calibri"/>
                <a:cs typeface="Arial" panose="020B0604020202020204" pitchFamily="34" charset="0"/>
              </a:rPr>
              <a:t> </a:t>
            </a:r>
            <a:endParaRPr lang="nl-NL" sz="2000" dirty="0"/>
          </a:p>
        </p:txBody>
      </p:sp>
      <p:sp>
        <p:nvSpPr>
          <p:cNvPr id="13" name="Titel 1"/>
          <p:cNvSpPr txBox="1">
            <a:spLocks/>
          </p:cNvSpPr>
          <p:nvPr/>
        </p:nvSpPr>
        <p:spPr>
          <a:xfrm>
            <a:off x="323850" y="274638"/>
            <a:ext cx="8640763" cy="706437"/>
          </a:xfrm>
          <a:prstGeom prst="rect">
            <a:avLst/>
          </a:prstGeom>
        </p:spPr>
        <p:txBody>
          <a:bodyPr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nl-NL" dirty="0">
              <a:solidFill>
                <a:schemeClr val="bg1"/>
              </a:solidFill>
              <a:latin typeface="Century Gothic" pitchFamily="34" charset="0"/>
            </a:endParaRPr>
          </a:p>
        </p:txBody>
      </p:sp>
      <p:pic>
        <p:nvPicPr>
          <p:cNvPr id="9" name="Picture 2" descr="Afbeeldingsresultaat voor expert betekenis">
            <a:extLst>
              <a:ext uri="{FF2B5EF4-FFF2-40B4-BE49-F238E27FC236}">
                <a16:creationId xmlns:a16="http://schemas.microsoft.com/office/drawing/2014/main" id="{F44F8786-127E-8548-9AF0-45ED16BA9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461" y="298094"/>
            <a:ext cx="1546510" cy="1220681"/>
          </a:xfrm>
          <a:prstGeom prst="rect">
            <a:avLst/>
          </a:prstGeom>
          <a:solidFill>
            <a:schemeClr val="accent3">
              <a:lumMod val="40000"/>
              <a:lumOff val="60000"/>
              <a:alpha val="0"/>
            </a:schemeClr>
          </a:solidFill>
        </p:spPr>
      </p:pic>
    </p:spTree>
    <p:extLst>
      <p:ext uri="{BB962C8B-B14F-4D97-AF65-F5344CB8AC3E}">
        <p14:creationId xmlns:p14="http://schemas.microsoft.com/office/powerpoint/2010/main" val="70988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42256" y="548680"/>
            <a:ext cx="7344816" cy="5355312"/>
          </a:xfrm>
          <a:prstGeom prst="rect">
            <a:avLst/>
          </a:prstGeom>
          <a:noFill/>
        </p:spPr>
        <p:txBody>
          <a:bodyPr wrap="square" rtlCol="0">
            <a:spAutoFit/>
          </a:bodyPr>
          <a:lstStyle/>
          <a:p>
            <a:pPr algn="ctr"/>
            <a:r>
              <a:rPr lang="nl-NL" b="1" dirty="0">
                <a:latin typeface="+mj-lt"/>
              </a:rPr>
              <a:t>Onderwijsontwikkeling op Park </a:t>
            </a:r>
            <a:r>
              <a:rPr lang="nl-NL" b="1" dirty="0" err="1">
                <a:latin typeface="+mj-lt"/>
              </a:rPr>
              <a:t>Neerbosch</a:t>
            </a:r>
            <a:r>
              <a:rPr lang="nl-NL" b="1" dirty="0">
                <a:latin typeface="+mj-lt"/>
              </a:rPr>
              <a:t>, Aloysius Nijmegen.</a:t>
            </a:r>
          </a:p>
          <a:p>
            <a:endParaRPr lang="nl-NL" dirty="0">
              <a:latin typeface="+mj-lt"/>
            </a:endParaRPr>
          </a:p>
          <a:p>
            <a:pPr marL="285750" indent="-285750">
              <a:buFont typeface="Arial" panose="020B0604020202020204" pitchFamily="34" charset="0"/>
              <a:buChar char="•"/>
            </a:pPr>
            <a:r>
              <a:rPr lang="nl-NL" dirty="0">
                <a:latin typeface="+mj-lt"/>
              </a:rPr>
              <a:t>We ontwikkelen op kwaliteit ,samen met Aloysius. </a:t>
            </a:r>
          </a:p>
          <a:p>
            <a:pPr marL="285750" indent="-285750">
              <a:buFont typeface="Arial" panose="020B0604020202020204" pitchFamily="34" charset="0"/>
              <a:buChar char="•"/>
            </a:pPr>
            <a:r>
              <a:rPr lang="nl-NL" dirty="0">
                <a:latin typeface="+mj-lt"/>
              </a:rPr>
              <a:t>We ontwikkelen op programma, samen met netwerkpartners.</a:t>
            </a:r>
          </a:p>
          <a:p>
            <a:pPr marL="285750" indent="-285750">
              <a:buFont typeface="Arial" panose="020B0604020202020204" pitchFamily="34" charset="0"/>
              <a:buChar char="•"/>
            </a:pPr>
            <a:r>
              <a:rPr lang="nl-NL" dirty="0">
                <a:latin typeface="+mj-lt"/>
              </a:rPr>
              <a:t>We spiegelen ons aan landelijke ontwikkelingen in VSO, VO, MBO, HBO.</a:t>
            </a:r>
          </a:p>
          <a:p>
            <a:pPr marL="285750" indent="-285750">
              <a:buFont typeface="Arial" panose="020B0604020202020204" pitchFamily="34" charset="0"/>
              <a:buChar char="•"/>
            </a:pPr>
            <a:r>
              <a:rPr lang="nl-NL" dirty="0">
                <a:latin typeface="+mj-lt"/>
              </a:rPr>
              <a:t>We evalueren onze opbrengsten langs vastgestelde standaarden.</a:t>
            </a:r>
          </a:p>
          <a:p>
            <a:pPr marL="285750" indent="-285750">
              <a:buFont typeface="Arial" panose="020B0604020202020204" pitchFamily="34" charset="0"/>
              <a:buChar char="•"/>
            </a:pPr>
            <a:r>
              <a:rPr lang="nl-NL" dirty="0">
                <a:latin typeface="+mj-lt"/>
              </a:rPr>
              <a:t>We geven ons aanbod vorm in relatie tot een reëel leerling perspectief.</a:t>
            </a:r>
          </a:p>
          <a:p>
            <a:pPr marL="285750" indent="-285750">
              <a:buFont typeface="Arial" panose="020B0604020202020204" pitchFamily="34" charset="0"/>
              <a:buChar char="•"/>
            </a:pPr>
            <a:r>
              <a:rPr lang="nl-NL" dirty="0">
                <a:latin typeface="+mj-lt"/>
              </a:rPr>
              <a:t>We evalueren ons aanbod en werkwijze ook op basis van de bestendiging van leerlingen na uitstroom.</a:t>
            </a:r>
          </a:p>
          <a:p>
            <a:pPr marL="285750" indent="-285750">
              <a:buFont typeface="Arial" panose="020B0604020202020204" pitchFamily="34" charset="0"/>
              <a:buChar char="•"/>
            </a:pPr>
            <a:endParaRPr lang="nl-NL" dirty="0">
              <a:latin typeface="+mj-lt"/>
            </a:endParaRPr>
          </a:p>
          <a:p>
            <a:pPr marL="285750" indent="-285750">
              <a:buFont typeface="Arial" panose="020B0604020202020204" pitchFamily="34" charset="0"/>
              <a:buChar char="•"/>
            </a:pPr>
            <a:endParaRPr lang="nl-NL" dirty="0">
              <a:latin typeface="+mj-lt"/>
            </a:endParaRPr>
          </a:p>
          <a:p>
            <a:pPr marL="285750" indent="-285750">
              <a:buFont typeface="Arial" panose="020B0604020202020204" pitchFamily="34" charset="0"/>
              <a:buChar char="•"/>
            </a:pPr>
            <a:endParaRPr lang="nl-NL" dirty="0">
              <a:latin typeface="+mj-lt"/>
            </a:endParaRPr>
          </a:p>
          <a:p>
            <a:pPr marL="285750" indent="-285750">
              <a:buFont typeface="Arial" panose="020B0604020202020204" pitchFamily="34" charset="0"/>
              <a:buChar char="•"/>
            </a:pPr>
            <a:endParaRPr lang="nl-NL" dirty="0">
              <a:latin typeface="+mj-lt"/>
            </a:endParaRPr>
          </a:p>
          <a:p>
            <a:pPr marL="285750" indent="-285750">
              <a:buFont typeface="Arial" panose="020B0604020202020204" pitchFamily="34" charset="0"/>
              <a:buChar char="•"/>
            </a:pPr>
            <a:endParaRPr lang="nl-NL" dirty="0">
              <a:latin typeface="+mj-lt"/>
            </a:endParaRPr>
          </a:p>
          <a:p>
            <a:pPr marL="285750" indent="-285750">
              <a:buFont typeface="Arial" panose="020B0604020202020204" pitchFamily="34" charset="0"/>
              <a:buChar char="•"/>
            </a:pPr>
            <a:endParaRPr lang="nl-NL" dirty="0">
              <a:latin typeface="+mj-lt"/>
            </a:endParaRPr>
          </a:p>
          <a:p>
            <a:pPr marL="285750" indent="-285750">
              <a:buFont typeface="Arial" panose="020B0604020202020204" pitchFamily="34" charset="0"/>
              <a:buChar char="•"/>
            </a:pPr>
            <a:endParaRPr lang="nl-NL" dirty="0">
              <a:latin typeface="+mj-lt"/>
            </a:endParaRPr>
          </a:p>
          <a:p>
            <a:pPr marL="285750" indent="-285750">
              <a:buFont typeface="Arial" panose="020B0604020202020204" pitchFamily="34" charset="0"/>
              <a:buChar char="•"/>
            </a:pPr>
            <a:endParaRPr lang="nl-NL" dirty="0">
              <a:latin typeface="+mj-lt"/>
            </a:endParaRPr>
          </a:p>
          <a:p>
            <a:pPr marL="285750" indent="-285750">
              <a:buFont typeface="Arial" panose="020B0604020202020204" pitchFamily="34" charset="0"/>
              <a:buChar char="•"/>
            </a:pPr>
            <a:r>
              <a:rPr lang="nl-NL" dirty="0">
                <a:latin typeface="+mj-lt"/>
              </a:rPr>
              <a:t>Schooljaar 20-21 stond in teken van planvorming</a:t>
            </a:r>
          </a:p>
          <a:p>
            <a:pPr marL="285750" indent="-285750">
              <a:buFont typeface="Arial" panose="020B0604020202020204" pitchFamily="34" charset="0"/>
              <a:buChar char="•"/>
            </a:pPr>
            <a:r>
              <a:rPr lang="nl-NL" dirty="0">
                <a:latin typeface="+mj-lt"/>
              </a:rPr>
              <a:t>Schooljaar 21-22 start de implementatie van de plannen.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90649"/>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1" descr="cid:f08779e2-f3b6-4da2-8408-6c43f77e2d4a">
            <a:extLst>
              <a:ext uri="{FF2B5EF4-FFF2-40B4-BE49-F238E27FC236}">
                <a16:creationId xmlns:a16="http://schemas.microsoft.com/office/drawing/2014/main" id="{58489E0B-C6E9-9D4F-8388-B24781162E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00" b="98000" l="1000" r="97000">
                        <a14:foregroundMark x1="51500" y1="15000" x2="51500" y2="15000"/>
                        <a14:foregroundMark x1="59500" y1="15000" x2="59500" y2="15000"/>
                        <a14:foregroundMark x1="69000" y1="15000" x2="69000" y2="15000"/>
                        <a14:foregroundMark x1="70000" y1="13000" x2="70000" y2="13000"/>
                        <a14:foregroundMark x1="59000" y1="9000" x2="80000" y2="14000"/>
                        <a14:foregroundMark x1="80000" y1="14000" x2="61500" y2="17000"/>
                        <a14:foregroundMark x1="61500" y1="17000" x2="77000" y2="20000"/>
                        <a14:foregroundMark x1="77000" y1="20000" x2="67000" y2="27000"/>
                        <a14:foregroundMark x1="67000" y1="27000" x2="77500" y2="27000"/>
                        <a14:foregroundMark x1="77500" y1="27000" x2="69000" y2="31000"/>
                        <a14:foregroundMark x1="69000" y1="31000" x2="78500" y2="34000"/>
                        <a14:foregroundMark x1="78500" y1="34000" x2="58000" y2="38000"/>
                        <a14:foregroundMark x1="58000" y1="38000" x2="70000" y2="41000"/>
                        <a14:foregroundMark x1="70000" y1="41000" x2="50500" y2="44000"/>
                        <a14:foregroundMark x1="50500" y1="44000" x2="62500" y2="48000"/>
                        <a14:foregroundMark x1="62500" y1="48000" x2="59500" y2="57000"/>
                        <a14:foregroundMark x1="92000" y1="12000" x2="97500" y2="25000"/>
                        <a14:foregroundMark x1="97500" y1="25000" x2="94500" y2="40000"/>
                        <a14:foregroundMark x1="94500" y1="40000" x2="91500" y2="46000"/>
                        <a14:foregroundMark x1="95500" y1="19000" x2="97000" y2="35000"/>
                        <a14:foregroundMark x1="11000" y1="90000" x2="1000" y2="98000"/>
                      </a14:backgroundRemoval>
                    </a14:imgEffect>
                  </a14:imgLayer>
                </a14:imgProps>
              </a:ext>
              <a:ext uri="{28A0092B-C50C-407E-A947-70E740481C1C}">
                <a14:useLocalDpi xmlns:a14="http://schemas.microsoft.com/office/drawing/2010/main" val="0"/>
              </a:ext>
            </a:extLst>
          </a:blip>
          <a:srcRect/>
          <a:stretch>
            <a:fillRect/>
          </a:stretch>
        </p:blipFill>
        <p:spPr bwMode="auto">
          <a:xfrm>
            <a:off x="6228184" y="5589240"/>
            <a:ext cx="2104628" cy="10523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1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Rechthoek 5"/>
          <p:cNvSpPr/>
          <p:nvPr/>
        </p:nvSpPr>
        <p:spPr>
          <a:xfrm>
            <a:off x="323850" y="274638"/>
            <a:ext cx="4896222" cy="70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a:xfrm>
            <a:off x="323849" y="522600"/>
            <a:ext cx="8640763" cy="706437"/>
          </a:xfrm>
        </p:spPr>
        <p:txBody>
          <a:bodyPr rtlCol="0">
            <a:noAutofit/>
          </a:bodyPr>
          <a:lstStyle/>
          <a:p>
            <a:pPr algn="l" eaLnBrk="1" fontAlgn="auto" hangingPunct="1">
              <a:spcAft>
                <a:spcPts val="0"/>
              </a:spcAft>
              <a:defRPr/>
            </a:pPr>
            <a:r>
              <a:rPr lang="nl-NL" sz="4000" dirty="0">
                <a:solidFill>
                  <a:schemeClr val="tx1"/>
                </a:solidFill>
                <a:latin typeface="Century Gothic" panose="020B0502020202020204" pitchFamily="34" charset="0"/>
              </a:rPr>
              <a:t>Samen met u…</a:t>
            </a:r>
          </a:p>
        </p:txBody>
      </p:sp>
      <p:sp>
        <p:nvSpPr>
          <p:cNvPr id="4" name="Rechthoek 3"/>
          <p:cNvSpPr/>
          <p:nvPr/>
        </p:nvSpPr>
        <p:spPr>
          <a:xfrm>
            <a:off x="323849" y="1484784"/>
            <a:ext cx="7839485" cy="400110"/>
          </a:xfrm>
          <a:prstGeom prst="rect">
            <a:avLst/>
          </a:prstGeom>
        </p:spPr>
        <p:txBody>
          <a:bodyPr wrap="square">
            <a:spAutoFit/>
          </a:bodyPr>
          <a:lstStyle/>
          <a:p>
            <a:pPr algn="ctr" eaLnBrk="1" fontAlgn="auto" hangingPunct="1">
              <a:spcBef>
                <a:spcPts val="0"/>
              </a:spcBef>
              <a:spcAft>
                <a:spcPts val="0"/>
              </a:spcAft>
            </a:pPr>
            <a:r>
              <a:rPr lang="nl-NL" sz="2000" dirty="0">
                <a:solidFill>
                  <a:srgbClr val="000000"/>
                </a:solidFill>
                <a:latin typeface="Trebuchet MS"/>
              </a:rPr>
              <a:t>Dank voor uw aandacht</a:t>
            </a:r>
          </a:p>
        </p:txBody>
      </p:sp>
      <p:pic>
        <p:nvPicPr>
          <p:cNvPr id="9" name="Afbeelding 1" descr="cid:f08779e2-f3b6-4da2-8408-6c43f77e2d4a">
            <a:extLst>
              <a:ext uri="{FF2B5EF4-FFF2-40B4-BE49-F238E27FC236}">
                <a16:creationId xmlns:a16="http://schemas.microsoft.com/office/drawing/2014/main" id="{E1D7502D-3625-004E-B292-D449441BC2E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00" b="98000" l="1000" r="97000">
                        <a14:foregroundMark x1="51500" y1="15000" x2="51500" y2="15000"/>
                        <a14:foregroundMark x1="59500" y1="15000" x2="59500" y2="15000"/>
                        <a14:foregroundMark x1="69000" y1="15000" x2="69000" y2="15000"/>
                        <a14:foregroundMark x1="70000" y1="13000" x2="70000" y2="13000"/>
                        <a14:foregroundMark x1="59000" y1="9000" x2="80000" y2="14000"/>
                        <a14:foregroundMark x1="80000" y1="14000" x2="61500" y2="17000"/>
                        <a14:foregroundMark x1="61500" y1="17000" x2="77000" y2="20000"/>
                        <a14:foregroundMark x1="77000" y1="20000" x2="67000" y2="27000"/>
                        <a14:foregroundMark x1="67000" y1="27000" x2="77500" y2="27000"/>
                        <a14:foregroundMark x1="77500" y1="27000" x2="69000" y2="31000"/>
                        <a14:foregroundMark x1="69000" y1="31000" x2="78500" y2="34000"/>
                        <a14:foregroundMark x1="78500" y1="34000" x2="58000" y2="38000"/>
                        <a14:foregroundMark x1="58000" y1="38000" x2="70000" y2="41000"/>
                        <a14:foregroundMark x1="70000" y1="41000" x2="50500" y2="44000"/>
                        <a14:foregroundMark x1="50500" y1="44000" x2="62500" y2="48000"/>
                        <a14:foregroundMark x1="62500" y1="48000" x2="59500" y2="57000"/>
                        <a14:foregroundMark x1="92000" y1="12000" x2="97500" y2="25000"/>
                        <a14:foregroundMark x1="97500" y1="25000" x2="94500" y2="40000"/>
                        <a14:foregroundMark x1="94500" y1="40000" x2="91500" y2="46000"/>
                        <a14:foregroundMark x1="95500" y1="19000" x2="97000" y2="35000"/>
                        <a14:foregroundMark x1="11000" y1="90000" x2="1000" y2="98000"/>
                      </a14:backgroundRemoval>
                    </a14:imgEffect>
                  </a14:imgLayer>
                </a14:imgProps>
              </a:ext>
              <a:ext uri="{28A0092B-C50C-407E-A947-70E740481C1C}">
                <a14:useLocalDpi xmlns:a14="http://schemas.microsoft.com/office/drawing/2010/main" val="0"/>
              </a:ext>
            </a:extLst>
          </a:blip>
          <a:srcRect/>
          <a:stretch>
            <a:fillRect/>
          </a:stretch>
        </p:blipFill>
        <p:spPr bwMode="auto">
          <a:xfrm>
            <a:off x="6228184" y="5589240"/>
            <a:ext cx="2104628" cy="10523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amenwerken | Het programmahuis">
            <a:extLst>
              <a:ext uri="{FF2B5EF4-FFF2-40B4-BE49-F238E27FC236}">
                <a16:creationId xmlns:a16="http://schemas.microsoft.com/office/drawing/2014/main" id="{58EF584E-C16E-5549-A6A2-0C7545BB4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101142"/>
            <a:ext cx="4842594" cy="324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5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Tijdelijke aanduiding voor inhoud 2"/>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11660" y="1268760"/>
            <a:ext cx="6264696" cy="2750745"/>
          </a:xfrm>
          <a:prstGeom prst="rect">
            <a:avLst/>
          </a:prstGeom>
          <a:noFill/>
          <a:ln>
            <a:noFill/>
          </a:ln>
        </p:spPr>
      </p:pic>
      <p:sp>
        <p:nvSpPr>
          <p:cNvPr id="4" name="Tekstvak 3"/>
          <p:cNvSpPr txBox="1"/>
          <p:nvPr/>
        </p:nvSpPr>
        <p:spPr>
          <a:xfrm>
            <a:off x="971600" y="622853"/>
            <a:ext cx="7560840" cy="400110"/>
          </a:xfrm>
          <a:prstGeom prst="rect">
            <a:avLst/>
          </a:prstGeom>
          <a:noFill/>
        </p:spPr>
        <p:txBody>
          <a:bodyPr wrap="square" rtlCol="0">
            <a:spAutoFit/>
          </a:bodyPr>
          <a:lstStyle/>
          <a:p>
            <a:r>
              <a:rPr lang="nl-NL" sz="2000" b="1" dirty="0">
                <a:solidFill>
                  <a:srgbClr val="000000"/>
                </a:solidFill>
                <a:latin typeface="+mj-lt"/>
              </a:rPr>
              <a:t>Passend</a:t>
            </a:r>
            <a:r>
              <a:rPr lang="nl-NL" sz="2000" b="1" dirty="0">
                <a:solidFill>
                  <a:srgbClr val="000000"/>
                </a:solidFill>
              </a:rPr>
              <a:t> onderwijs = Verbindend onderwijs = bruggen bouwen</a:t>
            </a:r>
          </a:p>
        </p:txBody>
      </p:sp>
      <p:sp>
        <p:nvSpPr>
          <p:cNvPr id="5" name="Tekstvak 4"/>
          <p:cNvSpPr txBox="1"/>
          <p:nvPr/>
        </p:nvSpPr>
        <p:spPr>
          <a:xfrm>
            <a:off x="2067843" y="4293096"/>
            <a:ext cx="5544616" cy="1754326"/>
          </a:xfrm>
          <a:prstGeom prst="rect">
            <a:avLst/>
          </a:prstGeom>
          <a:noFill/>
        </p:spPr>
        <p:txBody>
          <a:bodyPr wrap="square" rtlCol="0">
            <a:spAutoFit/>
          </a:bodyPr>
          <a:lstStyle/>
          <a:p>
            <a:pPr marL="285750" indent="-285750">
              <a:buFontTx/>
              <a:buChar char="-"/>
            </a:pPr>
            <a:r>
              <a:rPr lang="nl-NL" dirty="0">
                <a:solidFill>
                  <a:srgbClr val="000000"/>
                </a:solidFill>
                <a:latin typeface="+mj-lt"/>
              </a:rPr>
              <a:t>Met het SWV-Nijmegen (ook </a:t>
            </a:r>
            <a:r>
              <a:rPr lang="nl-NL" dirty="0" err="1">
                <a:solidFill>
                  <a:srgbClr val="000000"/>
                </a:solidFill>
                <a:latin typeface="+mj-lt"/>
              </a:rPr>
              <a:t>Flexcollege</a:t>
            </a:r>
            <a:r>
              <a:rPr lang="nl-NL" dirty="0">
                <a:solidFill>
                  <a:srgbClr val="000000"/>
                </a:solidFill>
                <a:latin typeface="+mj-lt"/>
              </a:rPr>
              <a:t> en HKP)</a:t>
            </a:r>
          </a:p>
          <a:p>
            <a:pPr marL="285750" indent="-285750">
              <a:buFontTx/>
              <a:buChar char="-"/>
            </a:pPr>
            <a:r>
              <a:rPr lang="nl-NL" dirty="0">
                <a:solidFill>
                  <a:srgbClr val="000000"/>
                </a:solidFill>
                <a:latin typeface="+mj-lt"/>
              </a:rPr>
              <a:t>Met regulier VO, MBO en HBO</a:t>
            </a:r>
          </a:p>
          <a:p>
            <a:pPr marL="285750" indent="-285750">
              <a:buFontTx/>
              <a:buChar char="-"/>
            </a:pPr>
            <a:r>
              <a:rPr lang="nl-NL" dirty="0">
                <a:solidFill>
                  <a:srgbClr val="000000"/>
                </a:solidFill>
                <a:latin typeface="+mj-lt"/>
              </a:rPr>
              <a:t>Met bedrijven en instellingen</a:t>
            </a:r>
          </a:p>
          <a:p>
            <a:pPr marL="285750" indent="-285750">
              <a:buFontTx/>
              <a:buChar char="-"/>
            </a:pPr>
            <a:r>
              <a:rPr lang="nl-NL" dirty="0">
                <a:solidFill>
                  <a:srgbClr val="000000"/>
                </a:solidFill>
                <a:latin typeface="+mj-lt"/>
              </a:rPr>
              <a:t>Met ouders en het systeem</a:t>
            </a:r>
          </a:p>
          <a:p>
            <a:pPr marL="285750" indent="-285750">
              <a:buFontTx/>
              <a:buChar char="-"/>
            </a:pPr>
            <a:r>
              <a:rPr lang="nl-NL" dirty="0">
                <a:solidFill>
                  <a:srgbClr val="000000"/>
                </a:solidFill>
                <a:latin typeface="+mj-lt"/>
              </a:rPr>
              <a:t>Met jeugdzorg en jeugdhulp</a:t>
            </a:r>
          </a:p>
          <a:p>
            <a:pPr marL="285750" indent="-285750">
              <a:buFontTx/>
              <a:buChar char="-"/>
            </a:pPr>
            <a:r>
              <a:rPr lang="nl-NL" dirty="0">
                <a:solidFill>
                  <a:srgbClr val="000000"/>
                </a:solidFill>
                <a:latin typeface="+mj-lt"/>
              </a:rPr>
              <a:t>Met de gemeente Nijmegen</a:t>
            </a:r>
          </a:p>
        </p:txBody>
      </p:sp>
      <p:pic>
        <p:nvPicPr>
          <p:cNvPr id="7" name="Afbeelding 1" descr="cid:f08779e2-f3b6-4da2-8408-6c43f77e2d4a">
            <a:extLst>
              <a:ext uri="{FF2B5EF4-FFF2-40B4-BE49-F238E27FC236}">
                <a16:creationId xmlns:a16="http://schemas.microsoft.com/office/drawing/2014/main" id="{F674FE0E-8E95-3247-860E-E2B6CD96525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000" b="98000" l="1000" r="97000">
                        <a14:foregroundMark x1="51500" y1="15000" x2="51500" y2="15000"/>
                        <a14:foregroundMark x1="59500" y1="15000" x2="59500" y2="15000"/>
                        <a14:foregroundMark x1="69000" y1="15000" x2="69000" y2="15000"/>
                        <a14:foregroundMark x1="70000" y1="13000" x2="70000" y2="13000"/>
                        <a14:foregroundMark x1="59000" y1="9000" x2="80000" y2="14000"/>
                        <a14:foregroundMark x1="80000" y1="14000" x2="61500" y2="17000"/>
                        <a14:foregroundMark x1="61500" y1="17000" x2="77000" y2="20000"/>
                        <a14:foregroundMark x1="77000" y1="20000" x2="67000" y2="27000"/>
                        <a14:foregroundMark x1="67000" y1="27000" x2="77500" y2="27000"/>
                        <a14:foregroundMark x1="77500" y1="27000" x2="69000" y2="31000"/>
                        <a14:foregroundMark x1="69000" y1="31000" x2="78500" y2="34000"/>
                        <a14:foregroundMark x1="78500" y1="34000" x2="58000" y2="38000"/>
                        <a14:foregroundMark x1="58000" y1="38000" x2="70000" y2="41000"/>
                        <a14:foregroundMark x1="70000" y1="41000" x2="50500" y2="44000"/>
                        <a14:foregroundMark x1="50500" y1="44000" x2="62500" y2="48000"/>
                        <a14:foregroundMark x1="62500" y1="48000" x2="59500" y2="57000"/>
                        <a14:foregroundMark x1="92000" y1="12000" x2="97500" y2="25000"/>
                        <a14:foregroundMark x1="97500" y1="25000" x2="94500" y2="40000"/>
                        <a14:foregroundMark x1="94500" y1="40000" x2="91500" y2="46000"/>
                        <a14:foregroundMark x1="95500" y1="19000" x2="97000" y2="35000"/>
                        <a14:foregroundMark x1="11000" y1="90000" x2="1000" y2="98000"/>
                      </a14:backgroundRemoval>
                    </a14:imgEffect>
                  </a14:imgLayer>
                </a14:imgProps>
              </a:ext>
              <a:ext uri="{28A0092B-C50C-407E-A947-70E740481C1C}">
                <a14:useLocalDpi xmlns:a14="http://schemas.microsoft.com/office/drawing/2010/main" val="0"/>
              </a:ext>
            </a:extLst>
          </a:blip>
          <a:srcRect/>
          <a:stretch>
            <a:fillRect/>
          </a:stretch>
        </p:blipFill>
        <p:spPr bwMode="auto">
          <a:xfrm>
            <a:off x="6228184" y="5589240"/>
            <a:ext cx="2104628" cy="10523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042C9076-DA27-654B-A350-3C7C3C200B86}"/>
              </a:ext>
            </a:extLst>
          </p:cNvPr>
          <p:cNvSpPr/>
          <p:nvPr/>
        </p:nvSpPr>
        <p:spPr>
          <a:xfrm>
            <a:off x="4121719" y="2309808"/>
            <a:ext cx="630301" cy="369332"/>
          </a:xfrm>
          <a:prstGeom prst="rect">
            <a:avLst/>
          </a:prstGeom>
          <a:solidFill>
            <a:schemeClr val="bg1"/>
          </a:solidFill>
        </p:spPr>
        <p:txBody>
          <a:bodyPr wrap="none">
            <a:spAutoFit/>
          </a:bodyPr>
          <a:lstStyle/>
          <a:p>
            <a:r>
              <a:rPr lang="nl-NL" dirty="0">
                <a:solidFill>
                  <a:srgbClr val="000000"/>
                </a:solidFill>
              </a:rPr>
              <a:t>PNB</a:t>
            </a:r>
          </a:p>
        </p:txBody>
      </p:sp>
    </p:spTree>
    <p:extLst>
      <p:ext uri="{BB962C8B-B14F-4D97-AF65-F5344CB8AC3E}">
        <p14:creationId xmlns:p14="http://schemas.microsoft.com/office/powerpoint/2010/main" val="366424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0816E11-43D0-E44A-B80D-413CF1EA5ECE}"/>
              </a:ext>
            </a:extLst>
          </p:cNvPr>
          <p:cNvGraphicFramePr/>
          <p:nvPr>
            <p:extLst>
              <p:ext uri="{D42A27DB-BD31-4B8C-83A1-F6EECF244321}">
                <p14:modId xmlns:p14="http://schemas.microsoft.com/office/powerpoint/2010/main" val="1893979909"/>
              </p:ext>
            </p:extLst>
          </p:nvPr>
        </p:nvGraphicFramePr>
        <p:xfrm>
          <a:off x="971600" y="1073261"/>
          <a:ext cx="7194376" cy="471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vak 3">
            <a:extLst>
              <a:ext uri="{FF2B5EF4-FFF2-40B4-BE49-F238E27FC236}">
                <a16:creationId xmlns:a16="http://schemas.microsoft.com/office/drawing/2014/main" id="{97D84185-8F74-624E-9061-229A5D127965}"/>
              </a:ext>
            </a:extLst>
          </p:cNvPr>
          <p:cNvSpPr txBox="1"/>
          <p:nvPr/>
        </p:nvSpPr>
        <p:spPr>
          <a:xfrm>
            <a:off x="971600" y="622853"/>
            <a:ext cx="7560840" cy="400110"/>
          </a:xfrm>
          <a:prstGeom prst="rect">
            <a:avLst/>
          </a:prstGeom>
          <a:noFill/>
        </p:spPr>
        <p:txBody>
          <a:bodyPr wrap="square" rtlCol="0">
            <a:spAutoFit/>
          </a:bodyPr>
          <a:lstStyle/>
          <a:p>
            <a:r>
              <a:rPr lang="nl-NL" sz="2000" b="1" dirty="0">
                <a:solidFill>
                  <a:srgbClr val="000000"/>
                </a:solidFill>
                <a:latin typeface="+mj-lt"/>
              </a:rPr>
              <a:t>Passend</a:t>
            </a:r>
            <a:r>
              <a:rPr lang="nl-NL" sz="2000" b="1" dirty="0">
                <a:solidFill>
                  <a:srgbClr val="000000"/>
                </a:solidFill>
              </a:rPr>
              <a:t> onderwijs = Verbindend onderwijs = bruggen bouwen</a:t>
            </a:r>
          </a:p>
        </p:txBody>
      </p:sp>
      <p:sp>
        <p:nvSpPr>
          <p:cNvPr id="5" name="Tekstvak 4">
            <a:extLst>
              <a:ext uri="{FF2B5EF4-FFF2-40B4-BE49-F238E27FC236}">
                <a16:creationId xmlns:a16="http://schemas.microsoft.com/office/drawing/2014/main" id="{42F544E5-CFA3-FC49-A541-A828B36E2524}"/>
              </a:ext>
            </a:extLst>
          </p:cNvPr>
          <p:cNvSpPr txBox="1"/>
          <p:nvPr/>
        </p:nvSpPr>
        <p:spPr>
          <a:xfrm>
            <a:off x="323528" y="5082581"/>
            <a:ext cx="2601648" cy="1404316"/>
          </a:xfrm>
          <a:prstGeom prst="rect">
            <a:avLst/>
          </a:prstGeom>
          <a:noFill/>
        </p:spPr>
        <p:txBody>
          <a:bodyPr wrap="square" rtlCol="0">
            <a:spAutoFit/>
          </a:bodyPr>
          <a:lstStyle/>
          <a:p>
            <a:pPr lvl="0"/>
            <a:r>
              <a:rPr lang="nl-NL" sz="1400" dirty="0">
                <a:solidFill>
                  <a:srgbClr val="000000"/>
                </a:solidFill>
              </a:rPr>
              <a:t>Met het SWV-Nijmegen </a:t>
            </a:r>
          </a:p>
          <a:p>
            <a:pPr lvl="0"/>
            <a:r>
              <a:rPr lang="nl-NL" sz="1400" dirty="0">
                <a:solidFill>
                  <a:srgbClr val="000000"/>
                </a:solidFill>
              </a:rPr>
              <a:t>Met regulier VO, MBO en HBO</a:t>
            </a:r>
          </a:p>
          <a:p>
            <a:pPr lvl="0"/>
            <a:r>
              <a:rPr lang="nl-NL" sz="1400" dirty="0">
                <a:solidFill>
                  <a:srgbClr val="000000"/>
                </a:solidFill>
              </a:rPr>
              <a:t>Met bedrijven en instellingen</a:t>
            </a:r>
          </a:p>
          <a:p>
            <a:pPr lvl="0"/>
            <a:r>
              <a:rPr lang="nl-NL" sz="1400" dirty="0">
                <a:solidFill>
                  <a:srgbClr val="000000"/>
                </a:solidFill>
              </a:rPr>
              <a:t>Met ouders en het systeem</a:t>
            </a:r>
          </a:p>
          <a:p>
            <a:pPr lvl="0"/>
            <a:r>
              <a:rPr lang="nl-NL" sz="1400" dirty="0">
                <a:solidFill>
                  <a:srgbClr val="000000"/>
                </a:solidFill>
              </a:rPr>
              <a:t>Met jeugdzorg en jeugdhulp</a:t>
            </a:r>
          </a:p>
          <a:p>
            <a:pPr lvl="0"/>
            <a:r>
              <a:rPr lang="nl-NL" sz="1400" dirty="0">
                <a:solidFill>
                  <a:srgbClr val="000000"/>
                </a:solidFill>
              </a:rPr>
              <a:t>Met de gemeente Nijmegen</a:t>
            </a:r>
          </a:p>
        </p:txBody>
      </p:sp>
    </p:spTree>
    <p:extLst>
      <p:ext uri="{BB962C8B-B14F-4D97-AF65-F5344CB8AC3E}">
        <p14:creationId xmlns:p14="http://schemas.microsoft.com/office/powerpoint/2010/main" val="384264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issie_en_vis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2520280" cy="1688588"/>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2051720" y="1988840"/>
            <a:ext cx="6624736" cy="4622804"/>
          </a:xfrm>
          <a:prstGeom prst="rect">
            <a:avLst/>
          </a:prstGeom>
        </p:spPr>
        <p:txBody>
          <a:bodyPr wrap="square">
            <a:spAutoFit/>
          </a:bodyPr>
          <a:lstStyle/>
          <a:p>
            <a:pPr>
              <a:lnSpc>
                <a:spcPct val="115000"/>
              </a:lnSpc>
              <a:spcAft>
                <a:spcPts val="0"/>
              </a:spcAft>
            </a:pPr>
            <a:r>
              <a:rPr lang="nl-NL" sz="1600" b="1" dirty="0">
                <a:latin typeface="Calibri"/>
                <a:ea typeface="Calibri"/>
                <a:cs typeface="Trebuchet MS"/>
              </a:rPr>
              <a:t>Vertaling naar PNB voor de periode 2019 - 2023:</a:t>
            </a:r>
            <a:endParaRPr lang="nl-NL" sz="1600" dirty="0">
              <a:latin typeface="Calibri"/>
              <a:ea typeface="Calibri"/>
              <a:cs typeface="Times New Roman"/>
            </a:endParaRPr>
          </a:p>
          <a:p>
            <a:pPr marL="285750" lvl="0" indent="-285750">
              <a:lnSpc>
                <a:spcPct val="115000"/>
              </a:lnSpc>
              <a:buFont typeface="Wingdings" panose="05000000000000000000" pitchFamily="2" charset="2"/>
              <a:buChar char="§"/>
            </a:pPr>
            <a:r>
              <a:rPr lang="nl-NL" sz="1600" dirty="0">
                <a:latin typeface="Calibri"/>
                <a:ea typeface="Calibri"/>
                <a:cs typeface="Trebuchet MS"/>
              </a:rPr>
              <a:t>We richten onze programmering op motiveren , sociale ontwikkeling en het onderhouden van vaardigheden en competenties zodat leerlingen zich qua persoon ontwikkelen, vertrouwen hebben in de samenleving en een realistisch perspectief ontwikkelen op werk, vervolg opleiding of dagbesteding. </a:t>
            </a:r>
            <a:r>
              <a:rPr lang="nl-NL" sz="1600" dirty="0">
                <a:solidFill>
                  <a:prstClr val="black"/>
                </a:solidFill>
                <a:latin typeface="Calibri"/>
                <a:ea typeface="Calibri"/>
                <a:cs typeface="Trebuchet MS"/>
              </a:rPr>
              <a:t>Onderwijs is meer dan alleen kennisoverdracht.</a:t>
            </a:r>
          </a:p>
          <a:p>
            <a:pPr>
              <a:lnSpc>
                <a:spcPct val="115000"/>
              </a:lnSpc>
              <a:spcAft>
                <a:spcPts val="0"/>
              </a:spcAft>
            </a:pPr>
            <a:endParaRPr lang="nl-NL" sz="1600" dirty="0">
              <a:latin typeface="Calibri"/>
              <a:ea typeface="Calibri"/>
              <a:cs typeface="Trebuchet MS"/>
            </a:endParaRPr>
          </a:p>
          <a:p>
            <a:pPr marL="285750" indent="-285750">
              <a:lnSpc>
                <a:spcPct val="115000"/>
              </a:lnSpc>
              <a:spcAft>
                <a:spcPts val="0"/>
              </a:spcAft>
              <a:buFont typeface="Wingdings" panose="05000000000000000000" pitchFamily="2" charset="2"/>
              <a:buChar char="§"/>
            </a:pPr>
            <a:r>
              <a:rPr lang="nl-NL" sz="1600" dirty="0">
                <a:latin typeface="Calibri"/>
                <a:ea typeface="Calibri"/>
                <a:cs typeface="Trebuchet MS"/>
              </a:rPr>
              <a:t>Ons onderwijs en ondersteuning zijn passend en op maat wanneer leerlingen na uitstroom succesvol bestendigen in het gekozen vervolgtraject. Diplomering is in dit licht middel en geen doel op zich.</a:t>
            </a:r>
          </a:p>
          <a:p>
            <a:pPr>
              <a:lnSpc>
                <a:spcPct val="115000"/>
              </a:lnSpc>
              <a:spcAft>
                <a:spcPts val="0"/>
              </a:spcAft>
            </a:pPr>
            <a:endParaRPr lang="nl-NL" sz="1600" dirty="0">
              <a:latin typeface="Calibri"/>
              <a:ea typeface="Calibri"/>
              <a:cs typeface="Times New Roman"/>
            </a:endParaRPr>
          </a:p>
          <a:p>
            <a:pPr marL="285750" indent="-285750">
              <a:lnSpc>
                <a:spcPct val="115000"/>
              </a:lnSpc>
              <a:spcAft>
                <a:spcPts val="0"/>
              </a:spcAft>
              <a:buFont typeface="Wingdings" panose="05000000000000000000" pitchFamily="2" charset="2"/>
              <a:buChar char="§"/>
            </a:pPr>
            <a:r>
              <a:rPr lang="nl-NL" sz="1600" dirty="0">
                <a:latin typeface="Calibri"/>
                <a:ea typeface="Calibri"/>
                <a:cs typeface="Trebuchet MS"/>
              </a:rPr>
              <a:t> Leerlingen, ouders, zorgaanbieders, gemeenten, regulier onderwijs, samenwerkingsverbanden én bedrijven zijn onze directe partners.</a:t>
            </a:r>
          </a:p>
          <a:p>
            <a:pPr>
              <a:lnSpc>
                <a:spcPct val="115000"/>
              </a:lnSpc>
              <a:spcAft>
                <a:spcPts val="0"/>
              </a:spcAft>
            </a:pPr>
            <a:r>
              <a:rPr lang="nl-NL" sz="1600" dirty="0">
                <a:latin typeface="Calibri"/>
                <a:ea typeface="Calibri"/>
                <a:cs typeface="Trebuchet MS"/>
              </a:rPr>
              <a:t> </a:t>
            </a:r>
          </a:p>
          <a:p>
            <a:pPr marL="285750" indent="-285750">
              <a:lnSpc>
                <a:spcPct val="115000"/>
              </a:lnSpc>
              <a:spcAft>
                <a:spcPts val="0"/>
              </a:spcAft>
              <a:buFont typeface="Wingdings" panose="05000000000000000000" pitchFamily="2" charset="2"/>
              <a:buChar char="§"/>
            </a:pPr>
            <a:r>
              <a:rPr lang="nl-NL" sz="1600" dirty="0">
                <a:latin typeface="Calibri"/>
                <a:ea typeface="Calibri"/>
                <a:cs typeface="Trebuchet MS"/>
              </a:rPr>
              <a:t>We werken met professionals die kundig, betrokken, flexibel en communicatief vaardig zijn en plezier in het werk hebben. </a:t>
            </a:r>
            <a:endParaRPr lang="nl-NL" sz="1600" dirty="0">
              <a:effectLst/>
              <a:latin typeface="Calibri"/>
              <a:ea typeface="Calibri"/>
              <a:cs typeface="Times New Roman"/>
            </a:endParaRPr>
          </a:p>
        </p:txBody>
      </p:sp>
    </p:spTree>
    <p:extLst>
      <p:ext uri="{BB962C8B-B14F-4D97-AF65-F5344CB8AC3E}">
        <p14:creationId xmlns:p14="http://schemas.microsoft.com/office/powerpoint/2010/main" val="249682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vak 2">
            <a:extLst>
              <a:ext uri="{FF2B5EF4-FFF2-40B4-BE49-F238E27FC236}">
                <a16:creationId xmlns:a16="http://schemas.microsoft.com/office/drawing/2014/main" id="{7E263A64-381D-F94A-986E-0B2F4CF24537}"/>
              </a:ext>
            </a:extLst>
          </p:cNvPr>
          <p:cNvSpPr txBox="1">
            <a:spLocks noChangeArrowheads="1"/>
          </p:cNvSpPr>
          <p:nvPr/>
        </p:nvSpPr>
        <p:spPr bwMode="auto">
          <a:xfrm>
            <a:off x="503548" y="2275417"/>
            <a:ext cx="8136904" cy="1293237"/>
          </a:xfrm>
          <a:prstGeom prst="rect">
            <a:avLst/>
          </a:prstGeom>
          <a:solidFill>
            <a:schemeClr val="accent3">
              <a:lumMod val="40000"/>
              <a:lumOff val="60000"/>
            </a:schemeClr>
          </a:solidFill>
          <a:ln w="9525">
            <a:solidFill>
              <a:schemeClr val="accent1">
                <a:lumMod val="75000"/>
              </a:schemeClr>
            </a:solidFill>
            <a:miter lim="800000"/>
            <a:headEnd/>
            <a:tailEnd/>
          </a:ln>
        </p:spPr>
        <p:txBody>
          <a:bodyPr rot="0" vert="horz" wrap="square" lIns="91440" tIns="45720" rIns="91440" bIns="45720" anchor="t" anchorCtr="0">
            <a:noAutofit/>
          </a:bodyPr>
          <a:lstStyle/>
          <a:p>
            <a:r>
              <a:rPr lang="nl-NL" sz="1200" b="1" dirty="0">
                <a:effectLst/>
                <a:latin typeface="Calibri" panose="020F0502020204030204" pitchFamily="34" charset="0"/>
                <a:ea typeface="Calibri" panose="020F0502020204030204" pitchFamily="34" charset="0"/>
                <a:cs typeface="Times New Roman" panose="02020603050405020304" pitchFamily="18" charset="0"/>
              </a:rPr>
              <a:t>Missie:  </a:t>
            </a:r>
            <a:r>
              <a:rPr lang="nl-NL" sz="1200" dirty="0">
                <a:effectLst/>
                <a:latin typeface="Calibri" panose="020F0502020204030204" pitchFamily="34" charset="0"/>
                <a:ea typeface="Calibri" panose="020F0502020204030204" pitchFamily="34" charset="0"/>
                <a:cs typeface="Times New Roman" panose="02020603050405020304" pitchFamily="18" charset="0"/>
              </a:rPr>
              <a:t>We richten ons op leerlingen met ondersteuningsvragen die de ondersteuningsmogelijkheden van het regulier onderwijs in  de grootregio Nijmegen overstijgen . Park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Neerbosch</a:t>
            </a:r>
            <a:r>
              <a:rPr lang="nl-NL" sz="1200" dirty="0">
                <a:effectLst/>
                <a:latin typeface="Calibri" panose="020F0502020204030204" pitchFamily="34" charset="0"/>
                <a:ea typeface="Calibri" panose="020F0502020204030204" pitchFamily="34" charset="0"/>
                <a:cs typeface="Times New Roman" panose="02020603050405020304" pitchFamily="18" charset="0"/>
              </a:rPr>
              <a:t> is daarmee een gespecialiseerde dienstverlenende onderwijsorganisatie en onze opdracht is dat we leerlingen een passend perspectief bieden gericht op  realistische vervolgstappen t.b.v. een duurzame participatie in onze maatschappij.</a:t>
            </a:r>
          </a:p>
          <a:p>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1200" b="1" dirty="0">
                <a:effectLst/>
                <a:latin typeface="Calibri" panose="020F0502020204030204" pitchFamily="34" charset="0"/>
                <a:ea typeface="Calibri" panose="020F0502020204030204" pitchFamily="34" charset="0"/>
                <a:cs typeface="Times New Roman" panose="02020603050405020304" pitchFamily="18" charset="0"/>
              </a:rPr>
              <a:t>“Sterk Onderwijs voor een betekenisvolle toekomst”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kstvak 2">
            <a:extLst>
              <a:ext uri="{FF2B5EF4-FFF2-40B4-BE49-F238E27FC236}">
                <a16:creationId xmlns:a16="http://schemas.microsoft.com/office/drawing/2014/main" id="{2F29F47C-3A9C-CB4D-9E5C-21D1EF5BB943}"/>
              </a:ext>
            </a:extLst>
          </p:cNvPr>
          <p:cNvSpPr txBox="1">
            <a:spLocks noChangeArrowheads="1"/>
          </p:cNvSpPr>
          <p:nvPr/>
        </p:nvSpPr>
        <p:spPr bwMode="auto">
          <a:xfrm>
            <a:off x="503548" y="3935964"/>
            <a:ext cx="8136904" cy="1293237"/>
          </a:xfrm>
          <a:prstGeom prst="rect">
            <a:avLst/>
          </a:prstGeom>
          <a:solidFill>
            <a:schemeClr val="accent3">
              <a:lumMod val="40000"/>
              <a:lumOff val="60000"/>
            </a:schemeClr>
          </a:solidFill>
          <a:ln w="9525">
            <a:solidFill>
              <a:srgbClr val="4F81BD">
                <a:lumMod val="75000"/>
              </a:srgbClr>
            </a:solidFill>
            <a:miter lim="800000"/>
            <a:headEnd/>
            <a:tailEnd/>
          </a:ln>
        </p:spPr>
        <p:txBody>
          <a:bodyPr rot="0" vert="horz" wrap="square" lIns="91440" tIns="45720" rIns="91440" bIns="45720" anchor="t" anchorCtr="0">
            <a:noAutofit/>
          </a:bodyPr>
          <a:lstStyle/>
          <a:p>
            <a:r>
              <a:rPr lang="nl-NL" sz="1200" b="1" dirty="0">
                <a:effectLst/>
                <a:latin typeface="Calibri" panose="020F0502020204030204" pitchFamily="34" charset="0"/>
                <a:ea typeface="Calibri" panose="020F0502020204030204" pitchFamily="34" charset="0"/>
                <a:cs typeface="Times New Roman" panose="02020603050405020304" pitchFamily="18" charset="0"/>
              </a:rPr>
              <a:t>Visie:</a:t>
            </a: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r>
              <a:rPr lang="nl-NL" sz="1200" dirty="0">
                <a:effectLst/>
                <a:latin typeface="Calibri" panose="020F0502020204030204" pitchFamily="34" charset="0"/>
                <a:ea typeface="Calibri" panose="020F0502020204030204" pitchFamily="34" charset="0"/>
                <a:cs typeface="Calibri" panose="020F0502020204030204" pitchFamily="34" charset="0"/>
              </a:rPr>
              <a:t>“Wij hebben zorg voor ieder ander, vooral voor hen die het moeilijker hebben dan wijzelf en dat doen wij door volhardend te zijn in onze betrokkenheid.” Wij gaan door waar anderen stoppen, vinden betekenis in ons werk, doen ons werk met plezier, geven net dat onsje meer en vinden ieder kind de moeite waard om ons best voor te doen.</a:t>
            </a:r>
          </a:p>
          <a:p>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b="1" dirty="0">
                <a:effectLst/>
                <a:latin typeface="Calibri" panose="020F0502020204030204" pitchFamily="34" charset="0"/>
                <a:ea typeface="Calibri" panose="020F0502020204030204" pitchFamily="34" charset="0"/>
                <a:cs typeface="Times New Roman" panose="02020603050405020304" pitchFamily="18" charset="0"/>
              </a:rPr>
              <a:t>Onze kernwaarden: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dirty="0">
                <a:effectLst/>
                <a:latin typeface="Calibri" panose="020F0502020204030204" pitchFamily="34" charset="0"/>
                <a:ea typeface="Calibri" panose="020F0502020204030204" pitchFamily="34" charset="0"/>
                <a:cs typeface="Times New Roman" panose="02020603050405020304" pitchFamily="18" charset="0"/>
              </a:rPr>
              <a:t>Eigenaarschap tonen, Betrouwbaar zijn, Respectvolle omgang, </a:t>
            </a:r>
            <a:r>
              <a:rPr lang="nl-NL" sz="1200" dirty="0">
                <a:effectLst/>
                <a:latin typeface="Calibri" panose="020F0502020204030204" pitchFamily="34" charset="0"/>
                <a:ea typeface="Calibri" panose="020F0502020204030204" pitchFamily="34" charset="0"/>
                <a:cs typeface="Calibri" panose="020F0502020204030204" pitchFamily="34" charset="0"/>
              </a:rPr>
              <a:t>Kracht, </a:t>
            </a:r>
            <a:r>
              <a:rPr lang="nl-NL" sz="1200" dirty="0">
                <a:effectLst/>
                <a:latin typeface="Calibri" panose="020F0502020204030204" pitchFamily="34" charset="0"/>
                <a:ea typeface="Calibri" panose="020F0502020204030204" pitchFamily="34" charset="0"/>
                <a:cs typeface="Times New Roman" panose="02020603050405020304" pitchFamily="18" charset="0"/>
              </a:rPr>
              <a:t>Professioneel handelen, Innovatieve focus, Flexibiliteit. </a:t>
            </a:r>
          </a:p>
          <a:p>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Afbeelding 1" descr="cid:f08779e2-f3b6-4da2-8408-6c43f77e2d4a">
            <a:extLst>
              <a:ext uri="{FF2B5EF4-FFF2-40B4-BE49-F238E27FC236}">
                <a16:creationId xmlns:a16="http://schemas.microsoft.com/office/drawing/2014/main" id="{5782262C-3352-F546-87C1-796D5DA210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8000" l="1000" r="97000">
                        <a14:foregroundMark x1="51500" y1="15000" x2="51500" y2="15000"/>
                        <a14:foregroundMark x1="59500" y1="15000" x2="59500" y2="15000"/>
                        <a14:foregroundMark x1="69000" y1="15000" x2="69000" y2="15000"/>
                        <a14:foregroundMark x1="70000" y1="13000" x2="70000" y2="13000"/>
                        <a14:foregroundMark x1="59000" y1="9000" x2="80000" y2="14000"/>
                        <a14:foregroundMark x1="80000" y1="14000" x2="61500" y2="17000"/>
                        <a14:foregroundMark x1="61500" y1="17000" x2="77000" y2="20000"/>
                        <a14:foregroundMark x1="77000" y1="20000" x2="67000" y2="27000"/>
                        <a14:foregroundMark x1="67000" y1="27000" x2="77500" y2="27000"/>
                        <a14:foregroundMark x1="77500" y1="27000" x2="69000" y2="31000"/>
                        <a14:foregroundMark x1="69000" y1="31000" x2="78500" y2="34000"/>
                        <a14:foregroundMark x1="78500" y1="34000" x2="58000" y2="38000"/>
                        <a14:foregroundMark x1="58000" y1="38000" x2="70000" y2="41000"/>
                        <a14:foregroundMark x1="70000" y1="41000" x2="50500" y2="44000"/>
                        <a14:foregroundMark x1="50500" y1="44000" x2="62500" y2="48000"/>
                        <a14:foregroundMark x1="62500" y1="48000" x2="59500" y2="57000"/>
                        <a14:foregroundMark x1="92000" y1="12000" x2="97500" y2="25000"/>
                        <a14:foregroundMark x1="97500" y1="25000" x2="94500" y2="40000"/>
                        <a14:foregroundMark x1="94500" y1="40000" x2="91500" y2="46000"/>
                        <a14:foregroundMark x1="95500" y1="19000" x2="97000" y2="35000"/>
                        <a14:foregroundMark x1="11000" y1="90000" x2="1000" y2="98000"/>
                      </a14:backgroundRemoval>
                    </a14:imgEffect>
                  </a14:imgLayer>
                </a14:imgProps>
              </a:ext>
              <a:ext uri="{28A0092B-C50C-407E-A947-70E740481C1C}">
                <a14:useLocalDpi xmlns:a14="http://schemas.microsoft.com/office/drawing/2010/main" val="0"/>
              </a:ext>
            </a:extLst>
          </a:blip>
          <a:srcRect/>
          <a:stretch>
            <a:fillRect/>
          </a:stretch>
        </p:blipFill>
        <p:spPr bwMode="auto">
          <a:xfrm>
            <a:off x="6372200" y="5492323"/>
            <a:ext cx="2104628" cy="10523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issie_en_visie">
            <a:extLst>
              <a:ext uri="{FF2B5EF4-FFF2-40B4-BE49-F238E27FC236}">
                <a16:creationId xmlns:a16="http://schemas.microsoft.com/office/drawing/2014/main" id="{CAE09564-4C8F-C247-9255-4E4E18DC3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48" y="649777"/>
            <a:ext cx="2304256" cy="154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1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886078988"/>
              </p:ext>
            </p:extLst>
          </p:nvPr>
        </p:nvGraphicFramePr>
        <p:xfrm>
          <a:off x="314164" y="908720"/>
          <a:ext cx="8587680" cy="5092828"/>
        </p:xfrm>
        <a:graphic>
          <a:graphicData uri="http://schemas.openxmlformats.org/drawingml/2006/table">
            <a:tbl>
              <a:tblPr firstRow="1" firstCol="1" bandRow="1"/>
              <a:tblGrid>
                <a:gridCol w="4293840">
                  <a:extLst>
                    <a:ext uri="{9D8B030D-6E8A-4147-A177-3AD203B41FA5}">
                      <a16:colId xmlns:a16="http://schemas.microsoft.com/office/drawing/2014/main" val="20000"/>
                    </a:ext>
                  </a:extLst>
                </a:gridCol>
                <a:gridCol w="4293840">
                  <a:extLst>
                    <a:ext uri="{9D8B030D-6E8A-4147-A177-3AD203B41FA5}">
                      <a16:colId xmlns:a16="http://schemas.microsoft.com/office/drawing/2014/main" val="20001"/>
                    </a:ext>
                  </a:extLst>
                </a:gridCol>
              </a:tblGrid>
              <a:tr h="1997439">
                <a:tc>
                  <a:txBody>
                    <a:bodyPr/>
                    <a:lstStyle/>
                    <a:p>
                      <a:pPr algn="ctr">
                        <a:lnSpc>
                          <a:spcPct val="115000"/>
                        </a:lnSpc>
                        <a:spcAft>
                          <a:spcPts val="0"/>
                        </a:spcAft>
                      </a:pPr>
                      <a:r>
                        <a:rPr lang="nl-NL" sz="1400" b="1" dirty="0">
                          <a:effectLst/>
                          <a:latin typeface="+mj-lt"/>
                          <a:ea typeface="Calibri"/>
                          <a:cs typeface="Trebuchet MS"/>
                        </a:rPr>
                        <a:t>Ik weet</a:t>
                      </a:r>
                      <a:endParaRPr lang="nl-NL" sz="1400" dirty="0">
                        <a:effectLst/>
                        <a:latin typeface="+mj-lt"/>
                        <a:ea typeface="Calibri"/>
                        <a:cs typeface="Times New Roman"/>
                      </a:endParaRPr>
                    </a:p>
                    <a:p>
                      <a:pPr algn="ctr">
                        <a:lnSpc>
                          <a:spcPct val="115000"/>
                        </a:lnSpc>
                        <a:spcAft>
                          <a:spcPts val="0"/>
                        </a:spcAft>
                      </a:pPr>
                      <a:r>
                        <a:rPr lang="nl-NL" sz="1200" b="1" dirty="0">
                          <a:effectLst/>
                          <a:latin typeface="+mj-lt"/>
                          <a:ea typeface="Calibri"/>
                          <a:cs typeface="Trebuchet MS"/>
                        </a:rPr>
                        <a:t> </a:t>
                      </a:r>
                      <a:endParaRPr lang="nl-NL" sz="1200" dirty="0">
                        <a:effectLst/>
                        <a:latin typeface="+mj-lt"/>
                        <a:ea typeface="Calibri"/>
                        <a:cs typeface="Times New Roman"/>
                      </a:endParaRPr>
                    </a:p>
                    <a:p>
                      <a:pPr>
                        <a:lnSpc>
                          <a:spcPct val="115000"/>
                        </a:lnSpc>
                        <a:spcAft>
                          <a:spcPts val="0"/>
                        </a:spcAft>
                      </a:pPr>
                      <a:r>
                        <a:rPr lang="nl-NL" sz="1200" i="1" u="sng" dirty="0">
                          <a:solidFill>
                            <a:srgbClr val="7030A0"/>
                          </a:solidFill>
                          <a:effectLst/>
                          <a:latin typeface="+mj-lt"/>
                          <a:ea typeface="Calibri"/>
                          <a:cs typeface="Trebuchet MS"/>
                        </a:rPr>
                        <a:t>Kennis</a:t>
                      </a:r>
                      <a:endParaRPr lang="nl-NL" sz="1200" dirty="0">
                        <a:solidFill>
                          <a:srgbClr val="7030A0"/>
                        </a:solidFill>
                        <a:effectLst/>
                        <a:latin typeface="+mj-lt"/>
                        <a:ea typeface="Calibri"/>
                        <a:cs typeface="Times New Roman"/>
                      </a:endParaRPr>
                    </a:p>
                    <a:p>
                      <a:pPr>
                        <a:lnSpc>
                          <a:spcPct val="115000"/>
                        </a:lnSpc>
                        <a:spcAft>
                          <a:spcPts val="0"/>
                        </a:spcAft>
                      </a:pPr>
                      <a:r>
                        <a:rPr lang="nl-NL" sz="1200" i="1" u="none" strike="noStrike" dirty="0">
                          <a:effectLst/>
                          <a:latin typeface="+mj-lt"/>
                          <a:ea typeface="Calibri"/>
                          <a:cs typeface="Trebuchet MS"/>
                        </a:rPr>
                        <a:t> </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Theorievakken (beoordeling alle vakken)</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Dia-toetsen</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Deviant</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(methodegebonden) toetsen in periodeplannen</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Certificaten</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RADAR-rapportage maakt zichtbaar.</a:t>
                      </a:r>
                      <a:endParaRPr lang="nl-NL" sz="1200" dirty="0">
                        <a:effectLst/>
                        <a:latin typeface="+mj-lt"/>
                        <a:ea typeface="Calibri"/>
                        <a:cs typeface="Times New Roman"/>
                      </a:endParaRPr>
                    </a:p>
                  </a:txBody>
                  <a:tcPr marL="64022" marR="64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nl-NL" sz="1400" b="1" dirty="0">
                          <a:effectLst/>
                          <a:latin typeface="+mj-lt"/>
                          <a:ea typeface="Calibri"/>
                          <a:cs typeface="Trebuchet MS"/>
                        </a:rPr>
                        <a:t>Ik ben</a:t>
                      </a:r>
                      <a:endParaRPr lang="nl-NL" sz="1400" dirty="0">
                        <a:effectLst/>
                        <a:latin typeface="+mj-lt"/>
                        <a:ea typeface="Calibri"/>
                        <a:cs typeface="Times New Roman"/>
                      </a:endParaRPr>
                    </a:p>
                    <a:p>
                      <a:pPr algn="ctr">
                        <a:lnSpc>
                          <a:spcPct val="115000"/>
                        </a:lnSpc>
                        <a:spcAft>
                          <a:spcPts val="0"/>
                        </a:spcAft>
                      </a:pPr>
                      <a:r>
                        <a:rPr lang="nl-NL" sz="1200" b="1" dirty="0">
                          <a:effectLst/>
                          <a:latin typeface="+mj-lt"/>
                          <a:ea typeface="Calibri"/>
                          <a:cs typeface="Trebuchet MS"/>
                        </a:rPr>
                        <a:t> </a:t>
                      </a:r>
                      <a:endParaRPr lang="nl-NL" sz="1200" dirty="0">
                        <a:effectLst/>
                        <a:latin typeface="+mj-lt"/>
                        <a:ea typeface="Calibri"/>
                        <a:cs typeface="Times New Roman"/>
                      </a:endParaRPr>
                    </a:p>
                    <a:p>
                      <a:pPr>
                        <a:lnSpc>
                          <a:spcPct val="115000"/>
                        </a:lnSpc>
                        <a:spcAft>
                          <a:spcPts val="0"/>
                        </a:spcAft>
                      </a:pPr>
                      <a:r>
                        <a:rPr lang="nl-NL" sz="1200" i="1" u="sng" dirty="0">
                          <a:effectLst/>
                          <a:latin typeface="+mj-lt"/>
                          <a:ea typeface="Calibri"/>
                          <a:cs typeface="Trebuchet MS"/>
                        </a:rPr>
                        <a:t>Sociaal- emotioneel functioneren (sociale positie en oriëntatie, relatie met leerkracht en leerlingen, toekomstperspectief)</a:t>
                      </a:r>
                      <a:endParaRPr lang="nl-NL" sz="1200" dirty="0">
                        <a:effectLst/>
                        <a:latin typeface="+mj-lt"/>
                        <a:ea typeface="Calibri"/>
                        <a:cs typeface="Times New Roman"/>
                      </a:endParaRPr>
                    </a:p>
                    <a:p>
                      <a:pPr>
                        <a:lnSpc>
                          <a:spcPct val="115000"/>
                        </a:lnSpc>
                        <a:spcAft>
                          <a:spcPts val="0"/>
                        </a:spcAft>
                      </a:pPr>
                      <a:r>
                        <a:rPr lang="nl-NL" sz="1200" i="1" u="none" strike="noStrike" dirty="0">
                          <a:effectLst/>
                          <a:latin typeface="+mj-lt"/>
                          <a:ea typeface="Calibri"/>
                          <a:cs typeface="Trebuchet MS"/>
                        </a:rPr>
                        <a:t> </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Leefstijl (onderbouw), Breingeheimen (bovenbouw)</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Leer Gebied Overstijgende doelen (LGO), </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LOB-activiteiten</a:t>
                      </a:r>
                      <a:endParaRPr lang="nl-NL" sz="1200" dirty="0">
                        <a:effectLst/>
                        <a:latin typeface="+mj-lt"/>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lang="nl-NL" sz="1200" dirty="0" err="1">
                          <a:effectLst/>
                          <a:latin typeface="+mj-lt"/>
                          <a:ea typeface="Calibri"/>
                          <a:cs typeface="Trebuchet MS"/>
                        </a:rPr>
                        <a:t>Leervoorwaardentest</a:t>
                      </a:r>
                      <a:r>
                        <a:rPr lang="nl-NL" sz="1200" dirty="0">
                          <a:effectLst/>
                          <a:latin typeface="+mj-lt"/>
                          <a:ea typeface="Calibri"/>
                          <a:cs typeface="Trebuchet MS"/>
                        </a:rPr>
                        <a:t> (LVT), </a:t>
                      </a:r>
                      <a:r>
                        <a:rPr kumimoji="0" lang="nl-NL" sz="1200" kern="1200" dirty="0">
                          <a:solidFill>
                            <a:schemeClr val="tx1"/>
                          </a:solidFill>
                          <a:effectLst/>
                          <a:latin typeface="+mj-lt"/>
                          <a:ea typeface="Calibri"/>
                          <a:cs typeface="Trebuchet MS"/>
                        </a:rPr>
                        <a:t>Zien VO, Klimaatschaal</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Projecten in 10</a:t>
                      </a:r>
                      <a:r>
                        <a:rPr lang="nl-NL" sz="1200" baseline="30000" dirty="0">
                          <a:effectLst/>
                          <a:latin typeface="+mj-lt"/>
                          <a:ea typeface="Calibri"/>
                          <a:cs typeface="Trebuchet MS"/>
                        </a:rPr>
                        <a:t>e</a:t>
                      </a:r>
                      <a:r>
                        <a:rPr lang="nl-NL" sz="1200" dirty="0">
                          <a:effectLst/>
                          <a:latin typeface="+mj-lt"/>
                          <a:ea typeface="Calibri"/>
                          <a:cs typeface="Trebuchet MS"/>
                        </a:rPr>
                        <a:t> weken ,Observaties</a:t>
                      </a: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lang="nl-NL" sz="1200" dirty="0">
                          <a:effectLst/>
                          <a:latin typeface="+mj-lt"/>
                          <a:ea typeface="Calibri"/>
                          <a:cs typeface="Trebuchet MS"/>
                        </a:rPr>
                        <a:t>RADAR-rapportage maakt zichtbaar.</a:t>
                      </a:r>
                      <a:endParaRPr lang="nl-NL" sz="1200" dirty="0">
                        <a:effectLst/>
                        <a:latin typeface="+mj-lt"/>
                        <a:ea typeface="Calibri"/>
                        <a:cs typeface="Times New Roman"/>
                      </a:endParaRPr>
                    </a:p>
                    <a:p>
                      <a:pPr marL="342900" lvl="0" indent="-342900">
                        <a:lnSpc>
                          <a:spcPct val="115000"/>
                        </a:lnSpc>
                        <a:spcAft>
                          <a:spcPts val="0"/>
                        </a:spcAft>
                        <a:buFont typeface="Calibri"/>
                        <a:buChar char="-"/>
                      </a:pPr>
                      <a:endParaRPr lang="nl-NL" sz="1200" dirty="0">
                        <a:effectLst/>
                        <a:latin typeface="+mj-lt"/>
                        <a:ea typeface="Calibri"/>
                        <a:cs typeface="Times New Roman"/>
                      </a:endParaRPr>
                    </a:p>
                  </a:txBody>
                  <a:tcPr marL="64022" marR="64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2179025">
                <a:tc>
                  <a:txBody>
                    <a:bodyPr/>
                    <a:lstStyle/>
                    <a:p>
                      <a:pPr algn="ctr">
                        <a:lnSpc>
                          <a:spcPct val="115000"/>
                        </a:lnSpc>
                        <a:spcAft>
                          <a:spcPts val="0"/>
                        </a:spcAft>
                      </a:pPr>
                      <a:r>
                        <a:rPr lang="nl-NL" sz="1400" b="1" dirty="0">
                          <a:effectLst/>
                          <a:latin typeface="+mj-lt"/>
                          <a:ea typeface="Calibri"/>
                          <a:cs typeface="Trebuchet MS"/>
                        </a:rPr>
                        <a:t>Ik wil</a:t>
                      </a:r>
                      <a:endParaRPr lang="nl-NL" sz="1400" dirty="0">
                        <a:effectLst/>
                        <a:latin typeface="+mj-lt"/>
                        <a:ea typeface="Calibri"/>
                        <a:cs typeface="Times New Roman"/>
                      </a:endParaRPr>
                    </a:p>
                    <a:p>
                      <a:pPr algn="ctr">
                        <a:lnSpc>
                          <a:spcPct val="115000"/>
                        </a:lnSpc>
                        <a:spcAft>
                          <a:spcPts val="0"/>
                        </a:spcAft>
                      </a:pPr>
                      <a:r>
                        <a:rPr lang="nl-NL" sz="1200" b="1" dirty="0">
                          <a:effectLst/>
                          <a:latin typeface="+mj-lt"/>
                          <a:ea typeface="Calibri"/>
                          <a:cs typeface="Trebuchet MS"/>
                        </a:rPr>
                        <a:t> </a:t>
                      </a:r>
                      <a:endParaRPr lang="nl-NL" sz="1200" dirty="0">
                        <a:effectLst/>
                        <a:latin typeface="+mj-lt"/>
                        <a:ea typeface="Calibri"/>
                        <a:cs typeface="Times New Roman"/>
                      </a:endParaRPr>
                    </a:p>
                    <a:p>
                      <a:pPr>
                        <a:lnSpc>
                          <a:spcPct val="115000"/>
                        </a:lnSpc>
                        <a:spcAft>
                          <a:spcPts val="0"/>
                        </a:spcAft>
                      </a:pPr>
                      <a:r>
                        <a:rPr lang="nl-NL" sz="1200" i="1" u="sng" dirty="0">
                          <a:effectLst/>
                          <a:latin typeface="+mj-lt"/>
                          <a:ea typeface="Calibri"/>
                          <a:cs typeface="Trebuchet MS"/>
                        </a:rPr>
                        <a:t>Directe leervoorwaarden (motivatie, taakgerichtheid, concentratie, planmatigheid, werktempo, volharding)</a:t>
                      </a:r>
                      <a:endParaRPr lang="nl-NL" sz="1200" dirty="0">
                        <a:effectLst/>
                        <a:latin typeface="+mj-lt"/>
                        <a:ea typeface="Calibri"/>
                        <a:cs typeface="Times New Roman"/>
                      </a:endParaRPr>
                    </a:p>
                    <a:p>
                      <a:pPr>
                        <a:lnSpc>
                          <a:spcPct val="115000"/>
                        </a:lnSpc>
                        <a:spcAft>
                          <a:spcPts val="0"/>
                        </a:spcAft>
                      </a:pPr>
                      <a:r>
                        <a:rPr lang="nl-NL" sz="1200" i="1" u="none" strike="noStrike" dirty="0">
                          <a:effectLst/>
                          <a:latin typeface="+mj-lt"/>
                          <a:ea typeface="Calibri"/>
                          <a:cs typeface="Trebuchet MS"/>
                        </a:rPr>
                        <a:t> </a:t>
                      </a:r>
                      <a:endParaRPr lang="nl-NL" sz="1200" dirty="0">
                        <a:effectLst/>
                        <a:latin typeface="+mj-lt"/>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lang="nl-NL" sz="1200" dirty="0">
                          <a:effectLst/>
                          <a:latin typeface="+mj-lt"/>
                          <a:ea typeface="Calibri"/>
                          <a:cs typeface="Trebuchet MS"/>
                        </a:rPr>
                        <a:t>Leervoorwaardentest (LVT), </a:t>
                      </a:r>
                      <a:r>
                        <a:rPr kumimoji="0" lang="nl-NL" sz="1200" kern="1200" dirty="0">
                          <a:solidFill>
                            <a:schemeClr val="tx1"/>
                          </a:solidFill>
                          <a:effectLst/>
                          <a:latin typeface="+mj-lt"/>
                          <a:ea typeface="Calibri"/>
                          <a:cs typeface="Trebuchet MS"/>
                        </a:rPr>
                        <a:t>Zien VO</a:t>
                      </a:r>
                      <a:endParaRPr lang="nl-NL" sz="1200" dirty="0">
                        <a:effectLst/>
                        <a:latin typeface="+mj-lt"/>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kumimoji="0" lang="nl-NL" sz="1200" kern="1200" dirty="0">
                          <a:solidFill>
                            <a:schemeClr val="tx1"/>
                          </a:solidFill>
                          <a:effectLst/>
                          <a:latin typeface="+mj-lt"/>
                          <a:ea typeface="Calibri"/>
                          <a:cs typeface="Trebuchet MS"/>
                        </a:rPr>
                        <a:t>Projecten in 10</a:t>
                      </a:r>
                      <a:r>
                        <a:rPr kumimoji="0" lang="nl-NL" sz="1200" kern="1200" baseline="30000" dirty="0">
                          <a:solidFill>
                            <a:schemeClr val="tx1"/>
                          </a:solidFill>
                          <a:effectLst/>
                          <a:latin typeface="+mj-lt"/>
                          <a:ea typeface="Calibri"/>
                          <a:cs typeface="Trebuchet MS"/>
                        </a:rPr>
                        <a:t>e</a:t>
                      </a:r>
                      <a:r>
                        <a:rPr kumimoji="0" lang="nl-NL" sz="1200" kern="1200" dirty="0">
                          <a:solidFill>
                            <a:schemeClr val="tx1"/>
                          </a:solidFill>
                          <a:effectLst/>
                          <a:latin typeface="+mj-lt"/>
                          <a:ea typeface="Calibri"/>
                          <a:cs typeface="Trebuchet MS"/>
                        </a:rPr>
                        <a:t> weken, observaties.</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LOB activiteiten, Portfolio door leerling</a:t>
                      </a:r>
                    </a:p>
                    <a:p>
                      <a:pPr marL="342900" lvl="0" indent="-342900">
                        <a:lnSpc>
                          <a:spcPct val="115000"/>
                        </a:lnSpc>
                        <a:spcAft>
                          <a:spcPts val="0"/>
                        </a:spcAft>
                        <a:buFont typeface="Calibri"/>
                        <a:buChar char="-"/>
                      </a:pPr>
                      <a:r>
                        <a:rPr lang="nl-NL" sz="1200" dirty="0">
                          <a:effectLst/>
                          <a:latin typeface="+mj-lt"/>
                          <a:ea typeface="Calibri"/>
                          <a:cs typeface="Trebuchet MS"/>
                        </a:rPr>
                        <a:t>RADAR-rapportage maakt zichtbaar.</a:t>
                      </a:r>
                      <a:endParaRPr lang="nl-NL" sz="1200" dirty="0">
                        <a:effectLst/>
                        <a:latin typeface="+mj-lt"/>
                        <a:ea typeface="Calibri"/>
                        <a:cs typeface="Times New Roman"/>
                      </a:endParaRPr>
                    </a:p>
                    <a:p>
                      <a:pPr marL="342900" lvl="0" indent="-342900">
                        <a:lnSpc>
                          <a:spcPct val="115000"/>
                        </a:lnSpc>
                        <a:spcAft>
                          <a:spcPts val="0"/>
                        </a:spcAft>
                        <a:buFont typeface="Calibri"/>
                        <a:buChar char="-"/>
                      </a:pPr>
                      <a:endParaRPr lang="nl-NL" sz="1200" dirty="0">
                        <a:effectLst/>
                        <a:latin typeface="+mj-lt"/>
                        <a:ea typeface="Calibri"/>
                        <a:cs typeface="Times New Roman"/>
                      </a:endParaRPr>
                    </a:p>
                  </a:txBody>
                  <a:tcPr marL="64022" marR="64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l-NL" sz="1400" b="1" dirty="0">
                          <a:effectLst/>
                          <a:latin typeface="+mj-lt"/>
                          <a:ea typeface="Calibri"/>
                          <a:cs typeface="Trebuchet MS"/>
                        </a:rPr>
                        <a:t>Ik kan</a:t>
                      </a:r>
                      <a:endParaRPr lang="nl-NL" sz="1400" dirty="0">
                        <a:effectLst/>
                        <a:latin typeface="+mj-lt"/>
                        <a:ea typeface="Calibri"/>
                        <a:cs typeface="Times New Roman"/>
                      </a:endParaRPr>
                    </a:p>
                    <a:p>
                      <a:pPr algn="ctr">
                        <a:lnSpc>
                          <a:spcPct val="115000"/>
                        </a:lnSpc>
                        <a:spcAft>
                          <a:spcPts val="0"/>
                        </a:spcAft>
                      </a:pPr>
                      <a:r>
                        <a:rPr lang="nl-NL" sz="1200" b="1" dirty="0">
                          <a:effectLst/>
                          <a:latin typeface="+mj-lt"/>
                          <a:ea typeface="Calibri"/>
                          <a:cs typeface="Trebuchet MS"/>
                        </a:rPr>
                        <a:t> </a:t>
                      </a:r>
                      <a:endParaRPr lang="nl-NL" sz="1200" dirty="0">
                        <a:effectLst/>
                        <a:latin typeface="+mj-lt"/>
                        <a:ea typeface="Calibri"/>
                        <a:cs typeface="Times New Roman"/>
                      </a:endParaRPr>
                    </a:p>
                    <a:p>
                      <a:pPr>
                        <a:lnSpc>
                          <a:spcPct val="115000"/>
                        </a:lnSpc>
                        <a:spcAft>
                          <a:spcPts val="0"/>
                        </a:spcAft>
                      </a:pPr>
                      <a:r>
                        <a:rPr lang="nl-NL" sz="1200" i="1" u="sng" dirty="0">
                          <a:effectLst/>
                          <a:latin typeface="+mj-lt"/>
                          <a:ea typeface="Calibri"/>
                          <a:cs typeface="Trebuchet MS"/>
                        </a:rPr>
                        <a:t>Vaardigheden (samenwerken , opkomen voor jezelf, omgaan met conflicten, problemen oplossen)</a:t>
                      </a:r>
                      <a:endParaRPr lang="nl-NL" sz="1200" dirty="0">
                        <a:effectLst/>
                        <a:latin typeface="+mj-lt"/>
                        <a:ea typeface="Calibri"/>
                        <a:cs typeface="Times New Roman"/>
                      </a:endParaRPr>
                    </a:p>
                    <a:p>
                      <a:pPr>
                        <a:lnSpc>
                          <a:spcPct val="115000"/>
                        </a:lnSpc>
                        <a:spcAft>
                          <a:spcPts val="0"/>
                        </a:spcAft>
                      </a:pPr>
                      <a:r>
                        <a:rPr lang="nl-NL" sz="1200" i="1" u="none" strike="noStrike" dirty="0">
                          <a:effectLst/>
                          <a:latin typeface="+mj-lt"/>
                          <a:ea typeface="Calibri"/>
                          <a:cs typeface="Trebuchet MS"/>
                        </a:rPr>
                        <a:t> </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Leer Gebied Overstijgend  jaarplan (LGO)</a:t>
                      </a:r>
                      <a:endParaRPr lang="nl-NL" sz="1200" dirty="0">
                        <a:effectLst/>
                        <a:latin typeface="+mj-lt"/>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lang="nl-NL" sz="1200" dirty="0">
                          <a:effectLst/>
                          <a:latin typeface="+mj-lt"/>
                          <a:ea typeface="Calibri"/>
                          <a:cs typeface="Trebuchet MS"/>
                        </a:rPr>
                        <a:t>Observatielijst “Ik kan”</a:t>
                      </a:r>
                      <a:r>
                        <a:rPr kumimoji="0" lang="nl-NL" sz="1200" kern="1200" dirty="0">
                          <a:solidFill>
                            <a:schemeClr val="tx1"/>
                          </a:solidFill>
                          <a:effectLst/>
                          <a:latin typeface="+mn-lt"/>
                          <a:ea typeface="Calibri"/>
                          <a:cs typeface="Trebuchet MS"/>
                        </a:rPr>
                        <a:t> (oefenen en beoordeling)</a:t>
                      </a:r>
                      <a:r>
                        <a:rPr kumimoji="0" lang="nl-NL" sz="1200" kern="1200" dirty="0">
                          <a:solidFill>
                            <a:schemeClr val="tx1"/>
                          </a:solidFill>
                          <a:effectLst/>
                          <a:latin typeface="+mn-lt"/>
                          <a:ea typeface="Calibri"/>
                          <a:cs typeface="Times New Roman"/>
                        </a:rPr>
                        <a:t>.</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Snuffelstage en stages</a:t>
                      </a:r>
                      <a:endParaRPr lang="nl-NL" sz="1200" dirty="0">
                        <a:effectLst/>
                        <a:latin typeface="+mj-lt"/>
                        <a:ea typeface="Calibri"/>
                        <a:cs typeface="Times New Roman"/>
                      </a:endParaRPr>
                    </a:p>
                    <a:p>
                      <a:pPr marL="342900" lvl="0" indent="-342900">
                        <a:lnSpc>
                          <a:spcPct val="115000"/>
                        </a:lnSpc>
                        <a:spcAft>
                          <a:spcPts val="0"/>
                        </a:spcAft>
                        <a:buFont typeface="Calibri"/>
                        <a:buChar char="-"/>
                      </a:pPr>
                      <a:r>
                        <a:rPr lang="nl-NL" sz="1200" dirty="0">
                          <a:effectLst/>
                          <a:latin typeface="+mj-lt"/>
                          <a:ea typeface="Calibri"/>
                          <a:cs typeface="Trebuchet MS"/>
                        </a:rPr>
                        <a:t>Projecten in 10</a:t>
                      </a:r>
                      <a:r>
                        <a:rPr lang="nl-NL" sz="1200" baseline="30000" dirty="0">
                          <a:effectLst/>
                          <a:latin typeface="+mj-lt"/>
                          <a:ea typeface="Calibri"/>
                          <a:cs typeface="Trebuchet MS"/>
                        </a:rPr>
                        <a:t>e</a:t>
                      </a:r>
                      <a:r>
                        <a:rPr lang="nl-NL" sz="1200" dirty="0">
                          <a:effectLst/>
                          <a:latin typeface="+mj-lt"/>
                          <a:ea typeface="Calibri"/>
                          <a:cs typeface="Trebuchet MS"/>
                        </a:rPr>
                        <a:t> weken, observaties</a:t>
                      </a: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lang="nl-NL" sz="1200" dirty="0">
                          <a:effectLst/>
                          <a:latin typeface="+mj-lt"/>
                          <a:ea typeface="Calibri"/>
                          <a:cs typeface="Trebuchet MS"/>
                        </a:rPr>
                        <a:t>RADAR-rapportage maakt zichtbaar.</a:t>
                      </a:r>
                      <a:endParaRPr lang="nl-NL" sz="1200" dirty="0">
                        <a:effectLst/>
                        <a:latin typeface="+mj-lt"/>
                        <a:ea typeface="Calibri"/>
                        <a:cs typeface="Times New Roman"/>
                      </a:endParaRPr>
                    </a:p>
                    <a:p>
                      <a:pPr marL="342900" lvl="0" indent="-342900">
                        <a:lnSpc>
                          <a:spcPct val="115000"/>
                        </a:lnSpc>
                        <a:spcAft>
                          <a:spcPts val="0"/>
                        </a:spcAft>
                        <a:buFont typeface="Calibri"/>
                        <a:buChar char="-"/>
                      </a:pPr>
                      <a:endParaRPr lang="nl-NL" sz="1200" dirty="0">
                        <a:effectLst/>
                        <a:latin typeface="+mj-lt"/>
                        <a:ea typeface="Calibri"/>
                        <a:cs typeface="Times New Roman"/>
                      </a:endParaRPr>
                    </a:p>
                    <a:p>
                      <a:pPr marL="457200">
                        <a:lnSpc>
                          <a:spcPct val="115000"/>
                        </a:lnSpc>
                        <a:spcAft>
                          <a:spcPts val="0"/>
                        </a:spcAft>
                      </a:pPr>
                      <a:r>
                        <a:rPr lang="nl-NL" sz="1200" dirty="0">
                          <a:effectLst/>
                          <a:latin typeface="+mj-lt"/>
                          <a:ea typeface="Calibri"/>
                          <a:cs typeface="Trebuchet MS"/>
                        </a:rPr>
                        <a:t> </a:t>
                      </a:r>
                      <a:endParaRPr lang="nl-NL" sz="1200" dirty="0">
                        <a:effectLst/>
                        <a:latin typeface="+mj-lt"/>
                        <a:ea typeface="Calibri"/>
                        <a:cs typeface="Times New Roman"/>
                      </a:endParaRPr>
                    </a:p>
                  </a:txBody>
                  <a:tcPr marL="64022" marR="64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bl>
          </a:graphicData>
        </a:graphic>
      </p:graphicFrame>
      <p:sp>
        <p:nvSpPr>
          <p:cNvPr id="3" name="Tekstvak 2"/>
          <p:cNvSpPr txBox="1"/>
          <p:nvPr/>
        </p:nvSpPr>
        <p:spPr>
          <a:xfrm>
            <a:off x="683568" y="404664"/>
            <a:ext cx="7848872" cy="369332"/>
          </a:xfrm>
          <a:prstGeom prst="rect">
            <a:avLst/>
          </a:prstGeom>
          <a:noFill/>
        </p:spPr>
        <p:txBody>
          <a:bodyPr wrap="square" rtlCol="0">
            <a:spAutoFit/>
          </a:bodyPr>
          <a:lstStyle/>
          <a:p>
            <a:pPr algn="ctr"/>
            <a:r>
              <a:rPr lang="nl-NL" dirty="0">
                <a:latin typeface="+mj-lt"/>
              </a:rPr>
              <a:t>Ontwikkelingsgebieden waarop we ons richten in het onderwijsproces:</a:t>
            </a:r>
          </a:p>
        </p:txBody>
      </p:sp>
    </p:spTree>
    <p:extLst>
      <p:ext uri="{BB962C8B-B14F-4D97-AF65-F5344CB8AC3E}">
        <p14:creationId xmlns:p14="http://schemas.microsoft.com/office/powerpoint/2010/main" val="272031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52277975"/>
              </p:ext>
            </p:extLst>
          </p:nvPr>
        </p:nvGraphicFramePr>
        <p:xfrm>
          <a:off x="1524000" y="980728"/>
          <a:ext cx="6576392"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83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56740858"/>
              </p:ext>
            </p:extLst>
          </p:nvPr>
        </p:nvGraphicFramePr>
        <p:xfrm>
          <a:off x="539552" y="836712"/>
          <a:ext cx="7858833" cy="5400600"/>
        </p:xfrm>
        <a:graphic>
          <a:graphicData uri="http://schemas.openxmlformats.org/drawingml/2006/table">
            <a:tbl>
              <a:tblPr firstRow="1" firstCol="1" bandRow="1"/>
              <a:tblGrid>
                <a:gridCol w="7858833">
                  <a:extLst>
                    <a:ext uri="{9D8B030D-6E8A-4147-A177-3AD203B41FA5}">
                      <a16:colId xmlns:a16="http://schemas.microsoft.com/office/drawing/2014/main" val="20000"/>
                    </a:ext>
                  </a:extLst>
                </a:gridCol>
              </a:tblGrid>
              <a:tr h="5400600">
                <a:tc>
                  <a:txBody>
                    <a:bodyPr/>
                    <a:lstStyle/>
                    <a:p>
                      <a:pPr>
                        <a:lnSpc>
                          <a:spcPct val="115000"/>
                        </a:lnSpc>
                        <a:spcAft>
                          <a:spcPts val="0"/>
                        </a:spcAft>
                      </a:pPr>
                      <a:r>
                        <a:rPr lang="nl-NL" sz="1600" b="1" dirty="0">
                          <a:effectLst/>
                          <a:latin typeface="Calibri"/>
                          <a:ea typeface="Calibri"/>
                          <a:cs typeface="Times New Roman"/>
                        </a:rPr>
                        <a:t>Inhoudelijk kader onderbouw  / </a:t>
                      </a:r>
                      <a:r>
                        <a:rPr lang="nl-NL" sz="1600" b="1" dirty="0" err="1">
                          <a:effectLst/>
                          <a:latin typeface="Calibri"/>
                          <a:ea typeface="Calibri"/>
                          <a:cs typeface="Times New Roman"/>
                        </a:rPr>
                        <a:t>basisvormingklassen</a:t>
                      </a:r>
                      <a:endParaRPr lang="nl-NL" sz="1600" b="1" dirty="0">
                        <a:effectLst/>
                        <a:latin typeface="Calibri"/>
                        <a:ea typeface="Calibri"/>
                        <a:cs typeface="Times New Roman"/>
                      </a:endParaRPr>
                    </a:p>
                    <a:p>
                      <a:pPr>
                        <a:lnSpc>
                          <a:spcPct val="115000"/>
                        </a:lnSpc>
                        <a:spcAft>
                          <a:spcPts val="0"/>
                        </a:spcAft>
                      </a:pPr>
                      <a:endParaRPr lang="nl-NL" sz="1200" b="1" dirty="0">
                        <a:effectLst/>
                        <a:latin typeface="Calibri"/>
                        <a:ea typeface="Calibri"/>
                        <a:cs typeface="Times New Roman"/>
                      </a:endParaRPr>
                    </a:p>
                    <a:p>
                      <a:pPr marL="342900" lvl="0" indent="-342900">
                        <a:lnSpc>
                          <a:spcPct val="115000"/>
                        </a:lnSpc>
                        <a:spcAft>
                          <a:spcPts val="0"/>
                        </a:spcAft>
                        <a:buFont typeface="Calibri"/>
                        <a:buChar char="-"/>
                      </a:pPr>
                      <a:r>
                        <a:rPr lang="nl-NL" sz="1200" dirty="0">
                          <a:effectLst/>
                          <a:latin typeface="Calibri"/>
                          <a:ea typeface="Calibri"/>
                          <a:cs typeface="Times New Roman"/>
                        </a:rPr>
                        <a:t>We hanteren een aanbod dat voorbereidt op doorstroom in een van de bovenbouw arrangementen.</a:t>
                      </a:r>
                    </a:p>
                    <a:p>
                      <a:pPr marL="342900" lvl="0" indent="-342900">
                        <a:lnSpc>
                          <a:spcPct val="115000"/>
                        </a:lnSpc>
                        <a:spcAft>
                          <a:spcPts val="0"/>
                        </a:spcAft>
                        <a:buFont typeface="Calibri"/>
                        <a:buChar char="-"/>
                      </a:pPr>
                      <a:r>
                        <a:rPr lang="nl-NL" sz="1200" dirty="0">
                          <a:effectLst/>
                          <a:latin typeface="Calibri"/>
                          <a:ea typeface="Calibri"/>
                          <a:cs typeface="Times New Roman"/>
                        </a:rPr>
                        <a:t>Sociale- en studievaardigheden en LGO doelen worden geoefend binnen de vakken en krijgen ook gestalte in projecten.</a:t>
                      </a:r>
                    </a:p>
                    <a:p>
                      <a:pPr marL="342900" lvl="0" indent="-342900">
                        <a:lnSpc>
                          <a:spcPct val="115000"/>
                        </a:lnSpc>
                        <a:spcAft>
                          <a:spcPts val="0"/>
                        </a:spcAft>
                        <a:buFont typeface="Calibri"/>
                        <a:buChar char="-"/>
                      </a:pPr>
                      <a:r>
                        <a:rPr lang="nl-NL" sz="1200" dirty="0">
                          <a:effectLst/>
                          <a:latin typeface="Calibri"/>
                          <a:ea typeface="Calibri"/>
                          <a:cs typeface="Times New Roman"/>
                        </a:rPr>
                        <a:t>De lesinhouden zijn ontleend aan leerlijnen en periodeplannen van theorie- en praktijkvakken. </a:t>
                      </a:r>
                    </a:p>
                    <a:p>
                      <a:pPr marL="342900" lvl="0" indent="-342900">
                        <a:lnSpc>
                          <a:spcPct val="115000"/>
                        </a:lnSpc>
                        <a:spcAft>
                          <a:spcPts val="0"/>
                        </a:spcAft>
                        <a:buFont typeface="Calibri"/>
                        <a:buChar char="-"/>
                      </a:pPr>
                      <a:r>
                        <a:rPr lang="nl-NL" sz="1200" dirty="0">
                          <a:effectLst/>
                          <a:latin typeface="Calibri"/>
                          <a:ea typeface="Calibri"/>
                          <a:cs typeface="Times New Roman"/>
                        </a:rPr>
                        <a:t>In de onderbouw wordt v.w.b. de theorievakken gewerkt vanuit T/H boeken.</a:t>
                      </a:r>
                    </a:p>
                    <a:p>
                      <a:pPr marL="342900" lvl="0" indent="-342900">
                        <a:lnSpc>
                          <a:spcPct val="115000"/>
                        </a:lnSpc>
                        <a:spcAft>
                          <a:spcPts val="0"/>
                        </a:spcAft>
                        <a:buFont typeface="Calibri"/>
                        <a:buChar char="-"/>
                      </a:pPr>
                      <a:r>
                        <a:rPr lang="nl-NL" sz="1200" dirty="0">
                          <a:effectLst/>
                          <a:latin typeface="Calibri"/>
                          <a:ea typeface="Calibri"/>
                          <a:cs typeface="Times New Roman"/>
                        </a:rPr>
                        <a:t>Er zijn</a:t>
                      </a:r>
                      <a:r>
                        <a:rPr lang="nl-NL" sz="1200" baseline="0" dirty="0">
                          <a:effectLst/>
                          <a:latin typeface="Calibri"/>
                          <a:ea typeface="Calibri"/>
                          <a:cs typeface="Times New Roman"/>
                        </a:rPr>
                        <a:t> </a:t>
                      </a:r>
                      <a:r>
                        <a:rPr lang="nl-NL" sz="1200" dirty="0">
                          <a:effectLst/>
                          <a:latin typeface="Calibri"/>
                          <a:ea typeface="Calibri"/>
                          <a:cs typeface="Times New Roman"/>
                        </a:rPr>
                        <a:t>vastgestelde normeringen voor toetsen in relatie tot standaarden per fase.</a:t>
                      </a:r>
                    </a:p>
                    <a:p>
                      <a:pPr marL="342900" lvl="0" indent="-342900">
                        <a:lnSpc>
                          <a:spcPct val="115000"/>
                        </a:lnSpc>
                        <a:spcAft>
                          <a:spcPts val="0"/>
                        </a:spcAft>
                        <a:buFont typeface="Calibri"/>
                        <a:buChar char="-"/>
                      </a:pPr>
                      <a:r>
                        <a:rPr lang="nl-NL" sz="1200" dirty="0">
                          <a:effectLst/>
                          <a:latin typeface="Calibri"/>
                          <a:ea typeface="Calibri"/>
                          <a:cs typeface="Times New Roman"/>
                        </a:rPr>
                        <a:t>Beoordelingen op ontwikkeling per periode</a:t>
                      </a:r>
                      <a:r>
                        <a:rPr lang="nl-NL" sz="1200" baseline="0" dirty="0">
                          <a:effectLst/>
                          <a:latin typeface="Calibri"/>
                          <a:ea typeface="Calibri"/>
                          <a:cs typeface="Times New Roman"/>
                        </a:rPr>
                        <a:t> </a:t>
                      </a:r>
                      <a:r>
                        <a:rPr lang="nl-NL" sz="1200" dirty="0">
                          <a:effectLst/>
                          <a:latin typeface="Calibri"/>
                          <a:ea typeface="Calibri"/>
                          <a:cs typeface="Times New Roman"/>
                        </a:rPr>
                        <a:t>geschieden door mentoren en CvB gezamenlijk.</a:t>
                      </a:r>
                      <a:endParaRPr lang="nl-NL" sz="1200" b="1" dirty="0">
                        <a:effectLst/>
                        <a:latin typeface="Calibri"/>
                        <a:ea typeface="Calibri"/>
                        <a:cs typeface="Times New Roman"/>
                      </a:endParaRPr>
                    </a:p>
                    <a:p>
                      <a:pPr marL="171450" indent="-171450">
                        <a:lnSpc>
                          <a:spcPct val="115000"/>
                        </a:lnSpc>
                        <a:spcAft>
                          <a:spcPts val="0"/>
                        </a:spcAft>
                        <a:buFontTx/>
                        <a:buChar char="-"/>
                      </a:pPr>
                      <a:r>
                        <a:rPr lang="nl-NL" sz="1200" dirty="0">
                          <a:effectLst/>
                          <a:latin typeface="Calibri"/>
                          <a:ea typeface="Calibri"/>
                          <a:cs typeface="Times New Roman"/>
                        </a:rPr>
                        <a:t>     Ontwikkeling van leerlingen wordt gepland en gevolgd op basis van  “ik wil ” ,”ik</a:t>
                      </a:r>
                      <a:r>
                        <a:rPr lang="nl-NL" sz="1200" baseline="0" dirty="0">
                          <a:effectLst/>
                          <a:latin typeface="Calibri"/>
                          <a:ea typeface="Calibri"/>
                          <a:cs typeface="Times New Roman"/>
                        </a:rPr>
                        <a:t> kan”, “ik weet ” en “ik ben”.</a:t>
                      </a:r>
                    </a:p>
                    <a:p>
                      <a:pPr marL="171450" indent="-171450">
                        <a:lnSpc>
                          <a:spcPct val="115000"/>
                        </a:lnSpc>
                        <a:spcAft>
                          <a:spcPts val="0"/>
                        </a:spcAft>
                        <a:buFontTx/>
                        <a:buChar char="-"/>
                      </a:pPr>
                      <a:endParaRPr lang="nl-NL" sz="1200" baseline="0" dirty="0">
                        <a:effectLst/>
                        <a:latin typeface="Calibri"/>
                        <a:ea typeface="Calibri"/>
                        <a:cs typeface="Times New Roman"/>
                      </a:endParaRPr>
                    </a:p>
                    <a:p>
                      <a:pPr marL="171450" indent="-171450">
                        <a:lnSpc>
                          <a:spcPct val="115000"/>
                        </a:lnSpc>
                        <a:spcAft>
                          <a:spcPts val="0"/>
                        </a:spcAft>
                        <a:buFontTx/>
                        <a:buChar char="-"/>
                      </a:pPr>
                      <a:endParaRPr lang="nl-NL" sz="1200" dirty="0">
                        <a:effectLst/>
                        <a:latin typeface="Calibri"/>
                        <a:ea typeface="Calibri"/>
                        <a:cs typeface="Times New Roman"/>
                      </a:endParaRPr>
                    </a:p>
                    <a:p>
                      <a:pPr marL="1143000" lvl="2" indent="-228600">
                        <a:lnSpc>
                          <a:spcPct val="115000"/>
                        </a:lnSpc>
                        <a:spcAft>
                          <a:spcPts val="0"/>
                        </a:spcAft>
                        <a:buFont typeface="Wingdings"/>
                        <a:buChar char=""/>
                      </a:pPr>
                      <a:r>
                        <a:rPr lang="nl-NL" sz="1200" b="1" dirty="0">
                          <a:effectLst/>
                          <a:latin typeface="Calibri"/>
                          <a:ea typeface="Calibri"/>
                          <a:cs typeface="Times New Roman"/>
                        </a:rPr>
                        <a:t>De </a:t>
                      </a:r>
                      <a:r>
                        <a:rPr lang="nl-NL" sz="1200" b="1" dirty="0" err="1">
                          <a:effectLst/>
                          <a:latin typeface="Calibri"/>
                          <a:ea typeface="Calibri"/>
                          <a:cs typeface="Times New Roman"/>
                        </a:rPr>
                        <a:t>RadaR</a:t>
                      </a:r>
                      <a:r>
                        <a:rPr lang="nl-NL" sz="1200" b="1" dirty="0">
                          <a:effectLst/>
                          <a:latin typeface="Calibri"/>
                          <a:ea typeface="Calibri"/>
                          <a:cs typeface="Times New Roman"/>
                        </a:rPr>
                        <a:t> </a:t>
                      </a:r>
                      <a:r>
                        <a:rPr lang="nl-NL" sz="1200" dirty="0">
                          <a:effectLst/>
                          <a:latin typeface="Calibri"/>
                          <a:ea typeface="Calibri"/>
                          <a:cs typeface="Times New Roman"/>
                        </a:rPr>
                        <a:t>visualiseert ontwikkeling: </a:t>
                      </a:r>
                      <a:r>
                        <a:rPr lang="nl-NL" sz="1200" dirty="0">
                          <a:solidFill>
                            <a:srgbClr val="FF0000"/>
                          </a:solidFill>
                          <a:effectLst/>
                          <a:latin typeface="Calibri"/>
                          <a:ea typeface="Calibri"/>
                          <a:cs typeface="Times New Roman"/>
                        </a:rPr>
                        <a:t>zie verderop</a:t>
                      </a:r>
                      <a:r>
                        <a:rPr lang="nl-NL" sz="1200" baseline="0" dirty="0">
                          <a:solidFill>
                            <a:srgbClr val="FF0000"/>
                          </a:solidFill>
                          <a:effectLst/>
                          <a:latin typeface="Calibri"/>
                          <a:ea typeface="Calibri"/>
                          <a:cs typeface="Times New Roman"/>
                        </a:rPr>
                        <a:t>  i</a:t>
                      </a:r>
                      <a:r>
                        <a:rPr lang="nl-NL" sz="1200" dirty="0">
                          <a:solidFill>
                            <a:srgbClr val="FF0000"/>
                          </a:solidFill>
                          <a:effectLst/>
                          <a:latin typeface="Calibri"/>
                          <a:ea typeface="Calibri"/>
                          <a:cs typeface="Times New Roman"/>
                        </a:rPr>
                        <a:t>n de presentatie &gt;&gt;&gt;&gt;&gt;&gt;&gt;&gt;&gt;&gt;&gt;&gt;&gt;&gt;&gt;&gt;&gt;&gt;&gt;</a:t>
                      </a:r>
                    </a:p>
                    <a:p>
                      <a:pPr marL="1143000" lvl="2" indent="-228600">
                        <a:lnSpc>
                          <a:spcPct val="115000"/>
                        </a:lnSpc>
                        <a:spcAft>
                          <a:spcPts val="0"/>
                        </a:spcAft>
                        <a:buFont typeface="Wingdings"/>
                        <a:buChar char=""/>
                      </a:pPr>
                      <a:endParaRPr lang="nl-NL" sz="1200" dirty="0">
                        <a:solidFill>
                          <a:srgbClr val="FF0000"/>
                        </a:solidFill>
                        <a:effectLst/>
                        <a:latin typeface="Calibri"/>
                        <a:ea typeface="Calibri"/>
                        <a:cs typeface="Times New Roman"/>
                      </a:endParaRPr>
                    </a:p>
                    <a:p>
                      <a:pPr marL="914400" lvl="2" indent="0">
                        <a:lnSpc>
                          <a:spcPct val="115000"/>
                        </a:lnSpc>
                        <a:spcAft>
                          <a:spcPts val="0"/>
                        </a:spcAft>
                        <a:buFont typeface="Wingdings"/>
                        <a:buNone/>
                      </a:pPr>
                      <a:endParaRPr lang="nl-NL" sz="1200" dirty="0">
                        <a:effectLst/>
                        <a:latin typeface="Calibri"/>
                        <a:ea typeface="Calibri"/>
                        <a:cs typeface="Times New Roman"/>
                      </a:endParaRPr>
                    </a:p>
                  </a:txBody>
                  <a:tcPr marL="60425" marR="60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557628"/>
            <a:ext cx="3672408" cy="235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75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3568" y="451775"/>
            <a:ext cx="7776864" cy="3153684"/>
          </a:xfrm>
          <a:prstGeom prst="rect">
            <a:avLst/>
          </a:prstGeom>
        </p:spPr>
        <p:txBody>
          <a:bodyPr wrap="square">
            <a:spAutoFit/>
          </a:bodyPr>
          <a:lstStyle/>
          <a:p>
            <a:pPr>
              <a:lnSpc>
                <a:spcPct val="115000"/>
              </a:lnSpc>
              <a:spcAft>
                <a:spcPts val="1000"/>
              </a:spcAft>
            </a:pPr>
            <a:r>
              <a:rPr lang="nl-NL" sz="1600" b="1" dirty="0">
                <a:latin typeface="Calibri"/>
                <a:ea typeface="Calibri"/>
                <a:cs typeface="Times New Roman"/>
              </a:rPr>
              <a:t>Hoe organiseren we onder- en bovenbouw:</a:t>
            </a:r>
          </a:p>
          <a:p>
            <a:pPr marL="285750" indent="-285750">
              <a:lnSpc>
                <a:spcPct val="115000"/>
              </a:lnSpc>
              <a:spcAft>
                <a:spcPts val="1000"/>
              </a:spcAft>
              <a:buFont typeface="Wingdings" panose="05000000000000000000" pitchFamily="2" charset="2"/>
              <a:buChar char="§"/>
            </a:pPr>
            <a:r>
              <a:rPr lang="nl-NL" sz="1600" dirty="0">
                <a:latin typeface="Calibri"/>
                <a:ea typeface="Calibri"/>
                <a:cs typeface="Times New Roman"/>
              </a:rPr>
              <a:t>we werken met 4 perioden die elk ongeveer 10 weken beslaan. </a:t>
            </a:r>
          </a:p>
          <a:p>
            <a:pPr marL="285750" indent="-285750">
              <a:lnSpc>
                <a:spcPct val="115000"/>
              </a:lnSpc>
              <a:spcAft>
                <a:spcPts val="1000"/>
              </a:spcAft>
              <a:buFont typeface="Wingdings" panose="05000000000000000000" pitchFamily="2" charset="2"/>
              <a:buChar char="§"/>
            </a:pPr>
            <a:r>
              <a:rPr lang="nl-NL" sz="1600" dirty="0">
                <a:latin typeface="Calibri"/>
                <a:ea typeface="Calibri"/>
                <a:cs typeface="Times New Roman"/>
              </a:rPr>
              <a:t>niet iedere periode </a:t>
            </a:r>
            <a:r>
              <a:rPr lang="nl-NL" sz="1600" dirty="0">
                <a:solidFill>
                  <a:prstClr val="black"/>
                </a:solidFill>
                <a:latin typeface="Calibri"/>
                <a:ea typeface="Calibri"/>
                <a:cs typeface="Times New Roman"/>
              </a:rPr>
              <a:t>hoeft </a:t>
            </a:r>
            <a:r>
              <a:rPr lang="nl-NL" sz="1600" dirty="0">
                <a:latin typeface="Calibri"/>
                <a:ea typeface="Calibri"/>
                <a:cs typeface="Times New Roman"/>
              </a:rPr>
              <a:t>dezelfde opbouw qua lessentabel te kennen. Deze flexibiliteit wordt ingezet voor activiteiten, SOVA, studievaardigheden en LGO-doelen.</a:t>
            </a:r>
          </a:p>
          <a:p>
            <a:pPr marL="285750" indent="-285750">
              <a:lnSpc>
                <a:spcPct val="115000"/>
              </a:lnSpc>
              <a:spcAft>
                <a:spcPts val="1000"/>
              </a:spcAft>
              <a:buFont typeface="Wingdings" panose="05000000000000000000" pitchFamily="2" charset="2"/>
              <a:buChar char="§"/>
            </a:pPr>
            <a:r>
              <a:rPr lang="nl-NL" sz="1600" dirty="0">
                <a:latin typeface="Calibri"/>
                <a:ea typeface="Calibri"/>
                <a:cs typeface="Times New Roman"/>
              </a:rPr>
              <a:t>de laatste periodeweek kent een vrijere invulling. </a:t>
            </a:r>
            <a:r>
              <a:rPr lang="nl-NL" sz="1600" dirty="0">
                <a:solidFill>
                  <a:prstClr val="black"/>
                </a:solidFill>
                <a:latin typeface="Calibri"/>
                <a:ea typeface="Calibri"/>
                <a:cs typeface="Times New Roman"/>
              </a:rPr>
              <a:t>Qua vorm denken we die week aan projectmatige aanpak. </a:t>
            </a:r>
            <a:r>
              <a:rPr lang="nl-NL" sz="1600" dirty="0">
                <a:latin typeface="Calibri"/>
                <a:ea typeface="Calibri"/>
                <a:cs typeface="Times New Roman"/>
              </a:rPr>
              <a:t>De bedoeling is dat leerlingen (aan elkaar en aan ons) laten zien wat ze hebben geleerd qua samenwerking, onderzoek doen en presenteren.</a:t>
            </a:r>
          </a:p>
          <a:p>
            <a:pPr marL="285750" indent="-285750">
              <a:lnSpc>
                <a:spcPct val="115000"/>
              </a:lnSpc>
              <a:spcAft>
                <a:spcPts val="1000"/>
              </a:spcAft>
              <a:buFont typeface="Wingdings" panose="05000000000000000000" pitchFamily="2" charset="2"/>
              <a:buChar char="§"/>
            </a:pPr>
            <a:r>
              <a:rPr lang="nl-NL" sz="1600" dirty="0">
                <a:latin typeface="Calibri"/>
                <a:ea typeface="Calibri"/>
                <a:cs typeface="Times New Roman"/>
              </a:rPr>
              <a:t>Dit kan o.a. door: Verslagen, presentaties, culturele projecten, gespreksrondes, PWS, excursies activiteiten en ook toetsen.</a:t>
            </a:r>
            <a:endParaRPr lang="nl-NL" sz="1600" dirty="0">
              <a:effectLst/>
              <a:latin typeface="Calibri"/>
              <a:ea typeface="Calibri"/>
              <a:cs typeface="Times New Roman"/>
            </a:endParaRPr>
          </a:p>
        </p:txBody>
      </p:sp>
      <p:graphicFrame>
        <p:nvGraphicFramePr>
          <p:cNvPr id="3" name="Tabel 2"/>
          <p:cNvGraphicFramePr>
            <a:graphicFrameLocks noGrp="1"/>
          </p:cNvGraphicFramePr>
          <p:nvPr>
            <p:extLst>
              <p:ext uri="{D42A27DB-BD31-4B8C-83A1-F6EECF244321}">
                <p14:modId xmlns:p14="http://schemas.microsoft.com/office/powerpoint/2010/main" val="956260894"/>
              </p:ext>
            </p:extLst>
          </p:nvPr>
        </p:nvGraphicFramePr>
        <p:xfrm>
          <a:off x="467536" y="3789040"/>
          <a:ext cx="8219264" cy="2445414"/>
        </p:xfrm>
        <a:graphic>
          <a:graphicData uri="http://schemas.openxmlformats.org/drawingml/2006/table">
            <a:tbl>
              <a:tblPr firstRow="1" firstCol="1" bandRow="1"/>
              <a:tblGrid>
                <a:gridCol w="256852">
                  <a:extLst>
                    <a:ext uri="{9D8B030D-6E8A-4147-A177-3AD203B41FA5}">
                      <a16:colId xmlns:a16="http://schemas.microsoft.com/office/drawing/2014/main" val="20000"/>
                    </a:ext>
                  </a:extLst>
                </a:gridCol>
                <a:gridCol w="256852">
                  <a:extLst>
                    <a:ext uri="{9D8B030D-6E8A-4147-A177-3AD203B41FA5}">
                      <a16:colId xmlns:a16="http://schemas.microsoft.com/office/drawing/2014/main" val="20001"/>
                    </a:ext>
                  </a:extLst>
                </a:gridCol>
                <a:gridCol w="256852">
                  <a:extLst>
                    <a:ext uri="{9D8B030D-6E8A-4147-A177-3AD203B41FA5}">
                      <a16:colId xmlns:a16="http://schemas.microsoft.com/office/drawing/2014/main" val="20002"/>
                    </a:ext>
                  </a:extLst>
                </a:gridCol>
                <a:gridCol w="256852">
                  <a:extLst>
                    <a:ext uri="{9D8B030D-6E8A-4147-A177-3AD203B41FA5}">
                      <a16:colId xmlns:a16="http://schemas.microsoft.com/office/drawing/2014/main" val="20003"/>
                    </a:ext>
                  </a:extLst>
                </a:gridCol>
                <a:gridCol w="256852">
                  <a:extLst>
                    <a:ext uri="{9D8B030D-6E8A-4147-A177-3AD203B41FA5}">
                      <a16:colId xmlns:a16="http://schemas.microsoft.com/office/drawing/2014/main" val="20004"/>
                    </a:ext>
                  </a:extLst>
                </a:gridCol>
                <a:gridCol w="256852">
                  <a:extLst>
                    <a:ext uri="{9D8B030D-6E8A-4147-A177-3AD203B41FA5}">
                      <a16:colId xmlns:a16="http://schemas.microsoft.com/office/drawing/2014/main" val="20005"/>
                    </a:ext>
                  </a:extLst>
                </a:gridCol>
                <a:gridCol w="256852">
                  <a:extLst>
                    <a:ext uri="{9D8B030D-6E8A-4147-A177-3AD203B41FA5}">
                      <a16:colId xmlns:a16="http://schemas.microsoft.com/office/drawing/2014/main" val="20006"/>
                    </a:ext>
                  </a:extLst>
                </a:gridCol>
                <a:gridCol w="256852">
                  <a:extLst>
                    <a:ext uri="{9D8B030D-6E8A-4147-A177-3AD203B41FA5}">
                      <a16:colId xmlns:a16="http://schemas.microsoft.com/office/drawing/2014/main" val="20007"/>
                    </a:ext>
                  </a:extLst>
                </a:gridCol>
                <a:gridCol w="256852">
                  <a:extLst>
                    <a:ext uri="{9D8B030D-6E8A-4147-A177-3AD203B41FA5}">
                      <a16:colId xmlns:a16="http://schemas.microsoft.com/office/drawing/2014/main" val="20008"/>
                    </a:ext>
                  </a:extLst>
                </a:gridCol>
                <a:gridCol w="256852">
                  <a:extLst>
                    <a:ext uri="{9D8B030D-6E8A-4147-A177-3AD203B41FA5}">
                      <a16:colId xmlns:a16="http://schemas.microsoft.com/office/drawing/2014/main" val="20009"/>
                    </a:ext>
                  </a:extLst>
                </a:gridCol>
                <a:gridCol w="256852">
                  <a:extLst>
                    <a:ext uri="{9D8B030D-6E8A-4147-A177-3AD203B41FA5}">
                      <a16:colId xmlns:a16="http://schemas.microsoft.com/office/drawing/2014/main" val="20010"/>
                    </a:ext>
                  </a:extLst>
                </a:gridCol>
                <a:gridCol w="256852">
                  <a:extLst>
                    <a:ext uri="{9D8B030D-6E8A-4147-A177-3AD203B41FA5}">
                      <a16:colId xmlns:a16="http://schemas.microsoft.com/office/drawing/2014/main" val="20011"/>
                    </a:ext>
                  </a:extLst>
                </a:gridCol>
                <a:gridCol w="256852">
                  <a:extLst>
                    <a:ext uri="{9D8B030D-6E8A-4147-A177-3AD203B41FA5}">
                      <a16:colId xmlns:a16="http://schemas.microsoft.com/office/drawing/2014/main" val="20012"/>
                    </a:ext>
                  </a:extLst>
                </a:gridCol>
                <a:gridCol w="256852">
                  <a:extLst>
                    <a:ext uri="{9D8B030D-6E8A-4147-A177-3AD203B41FA5}">
                      <a16:colId xmlns:a16="http://schemas.microsoft.com/office/drawing/2014/main" val="20013"/>
                    </a:ext>
                  </a:extLst>
                </a:gridCol>
                <a:gridCol w="256852">
                  <a:extLst>
                    <a:ext uri="{9D8B030D-6E8A-4147-A177-3AD203B41FA5}">
                      <a16:colId xmlns:a16="http://schemas.microsoft.com/office/drawing/2014/main" val="20014"/>
                    </a:ext>
                  </a:extLst>
                </a:gridCol>
                <a:gridCol w="256852">
                  <a:extLst>
                    <a:ext uri="{9D8B030D-6E8A-4147-A177-3AD203B41FA5}">
                      <a16:colId xmlns:a16="http://schemas.microsoft.com/office/drawing/2014/main" val="20015"/>
                    </a:ext>
                  </a:extLst>
                </a:gridCol>
                <a:gridCol w="256852">
                  <a:extLst>
                    <a:ext uri="{9D8B030D-6E8A-4147-A177-3AD203B41FA5}">
                      <a16:colId xmlns:a16="http://schemas.microsoft.com/office/drawing/2014/main" val="20016"/>
                    </a:ext>
                  </a:extLst>
                </a:gridCol>
                <a:gridCol w="256852">
                  <a:extLst>
                    <a:ext uri="{9D8B030D-6E8A-4147-A177-3AD203B41FA5}">
                      <a16:colId xmlns:a16="http://schemas.microsoft.com/office/drawing/2014/main" val="20017"/>
                    </a:ext>
                  </a:extLst>
                </a:gridCol>
                <a:gridCol w="256852">
                  <a:extLst>
                    <a:ext uri="{9D8B030D-6E8A-4147-A177-3AD203B41FA5}">
                      <a16:colId xmlns:a16="http://schemas.microsoft.com/office/drawing/2014/main" val="20018"/>
                    </a:ext>
                  </a:extLst>
                </a:gridCol>
                <a:gridCol w="256852">
                  <a:extLst>
                    <a:ext uri="{9D8B030D-6E8A-4147-A177-3AD203B41FA5}">
                      <a16:colId xmlns:a16="http://schemas.microsoft.com/office/drawing/2014/main" val="20019"/>
                    </a:ext>
                  </a:extLst>
                </a:gridCol>
                <a:gridCol w="256852">
                  <a:extLst>
                    <a:ext uri="{9D8B030D-6E8A-4147-A177-3AD203B41FA5}">
                      <a16:colId xmlns:a16="http://schemas.microsoft.com/office/drawing/2014/main" val="20020"/>
                    </a:ext>
                  </a:extLst>
                </a:gridCol>
                <a:gridCol w="256852">
                  <a:extLst>
                    <a:ext uri="{9D8B030D-6E8A-4147-A177-3AD203B41FA5}">
                      <a16:colId xmlns:a16="http://schemas.microsoft.com/office/drawing/2014/main" val="20021"/>
                    </a:ext>
                  </a:extLst>
                </a:gridCol>
                <a:gridCol w="256852">
                  <a:extLst>
                    <a:ext uri="{9D8B030D-6E8A-4147-A177-3AD203B41FA5}">
                      <a16:colId xmlns:a16="http://schemas.microsoft.com/office/drawing/2014/main" val="20022"/>
                    </a:ext>
                  </a:extLst>
                </a:gridCol>
                <a:gridCol w="256852">
                  <a:extLst>
                    <a:ext uri="{9D8B030D-6E8A-4147-A177-3AD203B41FA5}">
                      <a16:colId xmlns:a16="http://schemas.microsoft.com/office/drawing/2014/main" val="20023"/>
                    </a:ext>
                  </a:extLst>
                </a:gridCol>
                <a:gridCol w="256852">
                  <a:extLst>
                    <a:ext uri="{9D8B030D-6E8A-4147-A177-3AD203B41FA5}">
                      <a16:colId xmlns:a16="http://schemas.microsoft.com/office/drawing/2014/main" val="20024"/>
                    </a:ext>
                  </a:extLst>
                </a:gridCol>
                <a:gridCol w="256852">
                  <a:extLst>
                    <a:ext uri="{9D8B030D-6E8A-4147-A177-3AD203B41FA5}">
                      <a16:colId xmlns:a16="http://schemas.microsoft.com/office/drawing/2014/main" val="20025"/>
                    </a:ext>
                  </a:extLst>
                </a:gridCol>
                <a:gridCol w="256852">
                  <a:extLst>
                    <a:ext uri="{9D8B030D-6E8A-4147-A177-3AD203B41FA5}">
                      <a16:colId xmlns:a16="http://schemas.microsoft.com/office/drawing/2014/main" val="20026"/>
                    </a:ext>
                  </a:extLst>
                </a:gridCol>
                <a:gridCol w="256852">
                  <a:extLst>
                    <a:ext uri="{9D8B030D-6E8A-4147-A177-3AD203B41FA5}">
                      <a16:colId xmlns:a16="http://schemas.microsoft.com/office/drawing/2014/main" val="20027"/>
                    </a:ext>
                  </a:extLst>
                </a:gridCol>
                <a:gridCol w="256852">
                  <a:extLst>
                    <a:ext uri="{9D8B030D-6E8A-4147-A177-3AD203B41FA5}">
                      <a16:colId xmlns:a16="http://schemas.microsoft.com/office/drawing/2014/main" val="20028"/>
                    </a:ext>
                  </a:extLst>
                </a:gridCol>
                <a:gridCol w="256852">
                  <a:extLst>
                    <a:ext uri="{9D8B030D-6E8A-4147-A177-3AD203B41FA5}">
                      <a16:colId xmlns:a16="http://schemas.microsoft.com/office/drawing/2014/main" val="20029"/>
                    </a:ext>
                  </a:extLst>
                </a:gridCol>
                <a:gridCol w="256852">
                  <a:extLst>
                    <a:ext uri="{9D8B030D-6E8A-4147-A177-3AD203B41FA5}">
                      <a16:colId xmlns:a16="http://schemas.microsoft.com/office/drawing/2014/main" val="20030"/>
                    </a:ext>
                  </a:extLst>
                </a:gridCol>
                <a:gridCol w="256852">
                  <a:extLst>
                    <a:ext uri="{9D8B030D-6E8A-4147-A177-3AD203B41FA5}">
                      <a16:colId xmlns:a16="http://schemas.microsoft.com/office/drawing/2014/main" val="20031"/>
                    </a:ext>
                  </a:extLst>
                </a:gridCol>
              </a:tblGrid>
              <a:tr h="265270">
                <a:tc gridSpan="8">
                  <a:txBody>
                    <a:bodyPr/>
                    <a:lstStyle/>
                    <a:p>
                      <a:pPr algn="ctr">
                        <a:lnSpc>
                          <a:spcPct val="115000"/>
                        </a:lnSpc>
                        <a:spcAft>
                          <a:spcPts val="0"/>
                        </a:spcAft>
                      </a:pPr>
                      <a:r>
                        <a:rPr lang="nl-NL" sz="1600" dirty="0">
                          <a:effectLst/>
                          <a:latin typeface="Calibri"/>
                          <a:ea typeface="Calibri"/>
                          <a:cs typeface="Times New Roman"/>
                        </a:rPr>
                        <a:t>Periode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gn="ctr">
                        <a:lnSpc>
                          <a:spcPct val="115000"/>
                        </a:lnSpc>
                        <a:spcAft>
                          <a:spcPts val="0"/>
                        </a:spcAft>
                      </a:pPr>
                      <a:r>
                        <a:rPr lang="nl-NL" sz="1600">
                          <a:effectLst/>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gn="ctr">
                        <a:lnSpc>
                          <a:spcPct val="115000"/>
                        </a:lnSpc>
                        <a:spcAft>
                          <a:spcPts val="0"/>
                        </a:spcAft>
                      </a:pPr>
                      <a:r>
                        <a:rPr lang="nl-NL" sz="1600">
                          <a:effectLst/>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gn="ctr">
                        <a:lnSpc>
                          <a:spcPct val="115000"/>
                        </a:lnSpc>
                        <a:spcAft>
                          <a:spcPts val="0"/>
                        </a:spcAft>
                      </a:pPr>
                      <a:r>
                        <a:rPr lang="nl-NL" sz="1600">
                          <a:effectLst/>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265270">
                <a:tc gridSpan="8">
                  <a:txBody>
                    <a:bodyPr/>
                    <a:lstStyle/>
                    <a:p>
                      <a:pPr>
                        <a:lnSpc>
                          <a:spcPct val="115000"/>
                        </a:lnSpc>
                        <a:spcAft>
                          <a:spcPts val="0"/>
                        </a:spcAft>
                      </a:pPr>
                      <a:r>
                        <a:rPr lang="nl-NL" sz="1600" dirty="0">
                          <a:effectLst/>
                          <a:latin typeface="Calibri"/>
                          <a:ea typeface="Calibri"/>
                          <a:cs typeface="Times New Roman"/>
                        </a:rPr>
                        <a:t>Cijferlijst 1 (evaluatie)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a:effectLst/>
                          <a:latin typeface="Calibri"/>
                          <a:ea typeface="Calibri"/>
                          <a:cs typeface="Times New Roman"/>
                        </a:rPr>
                        <a:t>Rapport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a:effectLst/>
                          <a:latin typeface="Calibri"/>
                          <a:ea typeface="Calibri"/>
                          <a:cs typeface="Times New Roman"/>
                        </a:rPr>
                        <a:t>Cjiferlijst 2 (evaluatie)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a:effectLst/>
                          <a:latin typeface="Calibri"/>
                          <a:ea typeface="Calibri"/>
                          <a:cs typeface="Times New Roman"/>
                        </a:rPr>
                        <a:t>Rapport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1"/>
                  </a:ext>
                </a:extLst>
              </a:tr>
              <a:tr h="265270">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nl-NL"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spcAft>
                          <a:spcPts val="0"/>
                        </a:spcAft>
                      </a:pPr>
                      <a:r>
                        <a:rPr lang="nl-NL" sz="1000">
                          <a:effectLst/>
                          <a:latin typeface="Calibri"/>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spcAft>
                          <a:spcPts val="0"/>
                        </a:spcAft>
                      </a:pPr>
                      <a:r>
                        <a:rPr lang="nl-NL" sz="1000">
                          <a:effectLst/>
                          <a:latin typeface="Calibri"/>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nSpc>
                          <a:spcPct val="115000"/>
                        </a:lnSpc>
                        <a:spcAft>
                          <a:spcPts val="0"/>
                        </a:spcAft>
                      </a:pPr>
                      <a:r>
                        <a:rPr lang="nl-NL" sz="1000">
                          <a:effectLst/>
                          <a:latin typeface="Calibri"/>
                          <a:ea typeface="Calibri"/>
                          <a:cs typeface="Times New Roman"/>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r h="530540">
                <a:tc gridSpan="8">
                  <a:txBody>
                    <a:bodyPr/>
                    <a:lstStyle/>
                    <a:p>
                      <a:pPr>
                        <a:lnSpc>
                          <a:spcPct val="115000"/>
                        </a:lnSpc>
                        <a:spcAft>
                          <a:spcPts val="0"/>
                        </a:spcAft>
                      </a:pPr>
                      <a:r>
                        <a:rPr lang="nl-NL" sz="1600" dirty="0">
                          <a:effectLst/>
                          <a:latin typeface="Calibri"/>
                          <a:ea typeface="Calibri"/>
                          <a:cs typeface="Times New Roman"/>
                        </a:rPr>
                        <a:t>Uitvoeren periodeplan</a:t>
                      </a:r>
                    </a:p>
                    <a:p>
                      <a:pPr>
                        <a:lnSpc>
                          <a:spcPct val="115000"/>
                        </a:lnSpc>
                        <a:spcAft>
                          <a:spcPts val="0"/>
                        </a:spcAft>
                      </a:pPr>
                      <a:r>
                        <a:rPr lang="nl-NL" sz="1600" dirty="0">
                          <a:effectLst/>
                          <a:latin typeface="Calibri"/>
                          <a:ea typeface="Calibri"/>
                          <a:cs typeface="Times New Roman"/>
                        </a:rPr>
                        <a:t>Plannen wk 10, </a:t>
                      </a:r>
                    </a:p>
                    <a:p>
                      <a:pPr>
                        <a:lnSpc>
                          <a:spcPct val="115000"/>
                        </a:lnSpc>
                        <a:spcAft>
                          <a:spcPts val="0"/>
                        </a:spcAft>
                      </a:pPr>
                      <a:r>
                        <a:rPr lang="nl-NL" sz="1600" dirty="0">
                          <a:effectLst/>
                          <a:latin typeface="Calibri"/>
                          <a:ea typeface="Calibri"/>
                          <a:cs typeface="Times New Roman"/>
                        </a:rPr>
                        <a:t>Werkgroepen 1,2 en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dirty="0">
                          <a:effectLst/>
                          <a:latin typeface="Calibri"/>
                          <a:ea typeface="Calibri"/>
                          <a:cs typeface="Times New Roman"/>
                        </a:rPr>
                        <a:t>Uitvoeren periodeplan</a:t>
                      </a:r>
                    </a:p>
                    <a:p>
                      <a:pPr>
                        <a:lnSpc>
                          <a:spcPct val="115000"/>
                        </a:lnSpc>
                        <a:spcAft>
                          <a:spcPts val="0"/>
                        </a:spcAft>
                      </a:pPr>
                      <a:r>
                        <a:rPr lang="nl-NL" sz="1600" dirty="0">
                          <a:effectLst/>
                          <a:latin typeface="Calibri"/>
                          <a:ea typeface="Calibri"/>
                          <a:cs typeface="Times New Roman"/>
                        </a:rPr>
                        <a:t>Plannen wk 10, </a:t>
                      </a:r>
                    </a:p>
                    <a:p>
                      <a:pPr>
                        <a:lnSpc>
                          <a:spcPct val="115000"/>
                        </a:lnSpc>
                        <a:spcAft>
                          <a:spcPts val="0"/>
                        </a:spcAft>
                      </a:pPr>
                      <a:r>
                        <a:rPr lang="nl-NL" sz="1600" dirty="0">
                          <a:effectLst/>
                          <a:latin typeface="Calibri"/>
                          <a:ea typeface="Calibri"/>
                          <a:cs typeface="Times New Roman"/>
                        </a:rPr>
                        <a:t>Werkgroepen 1,2 en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dirty="0">
                          <a:effectLst/>
                          <a:latin typeface="Calibri"/>
                          <a:ea typeface="Calibri"/>
                          <a:cs typeface="Times New Roman"/>
                        </a:rPr>
                        <a:t>Uitvoeren periodeplan</a:t>
                      </a:r>
                    </a:p>
                    <a:p>
                      <a:pPr>
                        <a:lnSpc>
                          <a:spcPct val="115000"/>
                        </a:lnSpc>
                        <a:spcAft>
                          <a:spcPts val="0"/>
                        </a:spcAft>
                      </a:pPr>
                      <a:r>
                        <a:rPr lang="nl-NL" sz="1600" dirty="0">
                          <a:effectLst/>
                          <a:latin typeface="Calibri"/>
                          <a:ea typeface="Calibri"/>
                          <a:cs typeface="Times New Roman"/>
                        </a:rPr>
                        <a:t>Plannen wk 10, Werkgroepen 1,2 en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dirty="0">
                          <a:effectLst/>
                          <a:latin typeface="Calibri"/>
                          <a:ea typeface="Calibri"/>
                          <a:cs typeface="Times New Roman"/>
                        </a:rPr>
                        <a:t>Uitvoeren periodeplan</a:t>
                      </a:r>
                    </a:p>
                    <a:p>
                      <a:pPr>
                        <a:lnSpc>
                          <a:spcPct val="115000"/>
                        </a:lnSpc>
                        <a:spcAft>
                          <a:spcPts val="0"/>
                        </a:spcAft>
                      </a:pPr>
                      <a:r>
                        <a:rPr lang="nl-NL" sz="1600" dirty="0">
                          <a:effectLst/>
                          <a:latin typeface="Calibri"/>
                          <a:ea typeface="Calibri"/>
                          <a:cs typeface="Times New Roman"/>
                        </a:rPr>
                        <a:t>Plannen wk 10, Werkgroepen 1,2 en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3"/>
                  </a:ext>
                </a:extLst>
              </a:tr>
              <a:tr h="795810">
                <a:tc gridSpan="8">
                  <a:txBody>
                    <a:bodyPr/>
                    <a:lstStyle/>
                    <a:p>
                      <a:pPr>
                        <a:lnSpc>
                          <a:spcPct val="115000"/>
                        </a:lnSpc>
                        <a:spcAft>
                          <a:spcPts val="0"/>
                        </a:spcAft>
                      </a:pPr>
                      <a:r>
                        <a:rPr lang="nl-NL" sz="1600">
                          <a:effectLst/>
                          <a:latin typeface="Calibri"/>
                          <a:ea typeface="Calibri"/>
                          <a:cs typeface="Times New Roman"/>
                        </a:rPr>
                        <a:t>CVB + mentor:</a:t>
                      </a:r>
                    </a:p>
                    <a:p>
                      <a:pPr>
                        <a:lnSpc>
                          <a:spcPct val="115000"/>
                        </a:lnSpc>
                        <a:spcAft>
                          <a:spcPts val="0"/>
                        </a:spcAft>
                      </a:pPr>
                      <a:r>
                        <a:rPr lang="nl-NL" sz="1600">
                          <a:effectLst/>
                          <a:latin typeface="Calibri"/>
                          <a:ea typeface="Calibri"/>
                          <a:cs typeface="Times New Roman"/>
                        </a:rPr>
                        <a:t>Evalueren WKWZ</a:t>
                      </a:r>
                    </a:p>
                    <a:p>
                      <a:pPr>
                        <a:lnSpc>
                          <a:spcPct val="115000"/>
                        </a:lnSpc>
                        <a:spcAft>
                          <a:spcPts val="0"/>
                        </a:spcAft>
                      </a:pPr>
                      <a:r>
                        <a:rPr lang="nl-NL" sz="1600">
                          <a:effectLst/>
                          <a:latin typeface="Calibri"/>
                          <a:ea typeface="Calibri"/>
                          <a:cs typeface="Times New Roman"/>
                        </a:rPr>
                        <a:t>Advies op vervolg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dirty="0">
                          <a:effectLst/>
                          <a:latin typeface="Calibri"/>
                          <a:ea typeface="Calibri"/>
                          <a:cs typeface="Times New Roman"/>
                        </a:rPr>
                        <a:t>CVB + mentor:</a:t>
                      </a:r>
                    </a:p>
                    <a:p>
                      <a:pPr>
                        <a:lnSpc>
                          <a:spcPct val="115000"/>
                        </a:lnSpc>
                        <a:spcAft>
                          <a:spcPts val="0"/>
                        </a:spcAft>
                      </a:pPr>
                      <a:r>
                        <a:rPr lang="nl-NL" sz="1600" dirty="0">
                          <a:effectLst/>
                          <a:latin typeface="Calibri"/>
                          <a:ea typeface="Calibri"/>
                          <a:cs typeface="Times New Roman"/>
                        </a:rPr>
                        <a:t>Evalueren WKWZ</a:t>
                      </a:r>
                    </a:p>
                    <a:p>
                      <a:pPr>
                        <a:lnSpc>
                          <a:spcPct val="115000"/>
                        </a:lnSpc>
                        <a:spcAft>
                          <a:spcPts val="0"/>
                        </a:spcAft>
                      </a:pPr>
                      <a:r>
                        <a:rPr lang="nl-NL" sz="1600" dirty="0">
                          <a:effectLst/>
                          <a:latin typeface="Calibri"/>
                          <a:ea typeface="Calibri"/>
                          <a:cs typeface="Times New Roman"/>
                        </a:rPr>
                        <a:t>Advies op vervolg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dirty="0">
                          <a:effectLst/>
                          <a:latin typeface="Calibri"/>
                          <a:ea typeface="Calibri"/>
                          <a:cs typeface="Times New Roman"/>
                        </a:rPr>
                        <a:t>CVB + mentor:</a:t>
                      </a:r>
                    </a:p>
                    <a:p>
                      <a:pPr>
                        <a:lnSpc>
                          <a:spcPct val="115000"/>
                        </a:lnSpc>
                        <a:spcAft>
                          <a:spcPts val="0"/>
                        </a:spcAft>
                      </a:pPr>
                      <a:r>
                        <a:rPr lang="nl-NL" sz="1600" dirty="0">
                          <a:effectLst/>
                          <a:latin typeface="Calibri"/>
                          <a:ea typeface="Calibri"/>
                          <a:cs typeface="Times New Roman"/>
                        </a:rPr>
                        <a:t>Evalueren WKWZ</a:t>
                      </a:r>
                    </a:p>
                    <a:p>
                      <a:pPr>
                        <a:lnSpc>
                          <a:spcPct val="115000"/>
                        </a:lnSpc>
                        <a:spcAft>
                          <a:spcPts val="0"/>
                        </a:spcAft>
                      </a:pPr>
                      <a:r>
                        <a:rPr lang="nl-NL" sz="1600" dirty="0">
                          <a:effectLst/>
                          <a:latin typeface="Calibri"/>
                          <a:ea typeface="Calibri"/>
                          <a:cs typeface="Times New Roman"/>
                        </a:rPr>
                        <a:t>Advies op vervolg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a:lnSpc>
                          <a:spcPct val="115000"/>
                        </a:lnSpc>
                        <a:spcAft>
                          <a:spcPts val="0"/>
                        </a:spcAft>
                      </a:pPr>
                      <a:r>
                        <a:rPr lang="nl-NL" sz="1600" dirty="0">
                          <a:effectLst/>
                          <a:latin typeface="Calibri"/>
                          <a:ea typeface="Calibri"/>
                          <a:cs typeface="Times New Roman"/>
                        </a:rPr>
                        <a:t>CVB + mentor:</a:t>
                      </a:r>
                    </a:p>
                    <a:p>
                      <a:pPr>
                        <a:lnSpc>
                          <a:spcPct val="115000"/>
                        </a:lnSpc>
                        <a:spcAft>
                          <a:spcPts val="0"/>
                        </a:spcAft>
                      </a:pPr>
                      <a:r>
                        <a:rPr lang="nl-NL" sz="1600" dirty="0">
                          <a:effectLst/>
                          <a:latin typeface="Calibri"/>
                          <a:ea typeface="Calibri"/>
                          <a:cs typeface="Times New Roman"/>
                        </a:rPr>
                        <a:t>Evalueren WKWZ</a:t>
                      </a:r>
                    </a:p>
                    <a:p>
                      <a:pPr>
                        <a:lnSpc>
                          <a:spcPct val="115000"/>
                        </a:lnSpc>
                        <a:spcAft>
                          <a:spcPts val="0"/>
                        </a:spcAft>
                      </a:pPr>
                      <a:r>
                        <a:rPr lang="nl-NL" sz="1600" b="1" dirty="0">
                          <a:effectLst/>
                          <a:latin typeface="Calibri"/>
                          <a:ea typeface="Calibri"/>
                          <a:cs typeface="Times New Roman"/>
                        </a:rPr>
                        <a:t>vaststellen</a:t>
                      </a:r>
                      <a:r>
                        <a:rPr lang="nl-NL" sz="1600" dirty="0">
                          <a:effectLst/>
                          <a:latin typeface="Calibri"/>
                          <a:ea typeface="Calibri"/>
                          <a:cs typeface="Times New Roman"/>
                        </a:rPr>
                        <a:t> vervolg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187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1329</TotalTime>
  <Words>2035</Words>
  <Application>Microsoft Macintosh PowerPoint</Application>
  <PresentationFormat>Diavoorstelling (4:3)</PresentationFormat>
  <Paragraphs>303</Paragraphs>
  <Slides>17</Slides>
  <Notes>5</Notes>
  <HiddenSlides>5</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17</vt:i4>
      </vt:variant>
    </vt:vector>
  </HeadingPairs>
  <TitlesOfParts>
    <vt:vector size="26" baseType="lpstr">
      <vt:lpstr>Arial</vt:lpstr>
      <vt:lpstr>Calibri</vt:lpstr>
      <vt:lpstr>Century Gothic</vt:lpstr>
      <vt:lpstr>Constantia</vt:lpstr>
      <vt:lpstr>Courier New</vt:lpstr>
      <vt:lpstr>Trebuchet MS</vt:lpstr>
      <vt:lpstr>Wingdings</vt:lpstr>
      <vt:lpstr>Wingdings 2</vt:lpstr>
      <vt:lpstr>Stroom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Ondersteuning………..</vt:lpstr>
      <vt:lpstr>PowerPoint-presentatie</vt:lpstr>
      <vt:lpstr>Samen met u…</vt:lpstr>
    </vt:vector>
  </TitlesOfParts>
  <Company>Pluryn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Velden, Luuk van der</dc:creator>
  <cp:lastModifiedBy>Luuk van der Velden</cp:lastModifiedBy>
  <cp:revision>95</cp:revision>
  <cp:lastPrinted>2022-02-23T12:08:43Z</cp:lastPrinted>
  <dcterms:created xsi:type="dcterms:W3CDTF">2019-02-21T13:20:24Z</dcterms:created>
  <dcterms:modified xsi:type="dcterms:W3CDTF">2022-02-23T12:08:47Z</dcterms:modified>
</cp:coreProperties>
</file>